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26" r:id="rId2"/>
    <p:sldId id="360" r:id="rId3"/>
    <p:sldId id="357" r:id="rId4"/>
    <p:sldId id="358" r:id="rId5"/>
    <p:sldId id="331" r:id="rId6"/>
    <p:sldId id="334" r:id="rId7"/>
    <p:sldId id="342" r:id="rId8"/>
    <p:sldId id="343" r:id="rId9"/>
    <p:sldId id="344" r:id="rId10"/>
    <p:sldId id="345" r:id="rId11"/>
    <p:sldId id="350" r:id="rId12"/>
    <p:sldId id="330" r:id="rId13"/>
    <p:sldId id="336" r:id="rId14"/>
    <p:sldId id="335" r:id="rId15"/>
    <p:sldId id="348" r:id="rId16"/>
    <p:sldId id="349" r:id="rId17"/>
    <p:sldId id="338" r:id="rId18"/>
    <p:sldId id="339" r:id="rId19"/>
    <p:sldId id="340" r:id="rId20"/>
    <p:sldId id="346" r:id="rId21"/>
    <p:sldId id="341" r:id="rId22"/>
    <p:sldId id="352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47" r:id="rId31"/>
    <p:sldId id="353" r:id="rId32"/>
    <p:sldId id="354" r:id="rId33"/>
    <p:sldId id="355" r:id="rId34"/>
    <p:sldId id="359" r:id="rId35"/>
    <p:sldId id="356" r:id="rId36"/>
    <p:sldId id="368" r:id="rId37"/>
    <p:sldId id="369" r:id="rId38"/>
    <p:sldId id="370" r:id="rId39"/>
    <p:sldId id="37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D0ADA2-6EF7-5D44-97FD-8C9A383247AB}">
          <p14:sldIdLst>
            <p14:sldId id="326"/>
            <p14:sldId id="360"/>
            <p14:sldId id="357"/>
            <p14:sldId id="358"/>
            <p14:sldId id="331"/>
            <p14:sldId id="334"/>
            <p14:sldId id="342"/>
            <p14:sldId id="343"/>
            <p14:sldId id="344"/>
            <p14:sldId id="345"/>
            <p14:sldId id="350"/>
            <p14:sldId id="330"/>
            <p14:sldId id="336"/>
            <p14:sldId id="335"/>
            <p14:sldId id="348"/>
            <p14:sldId id="349"/>
            <p14:sldId id="338"/>
            <p14:sldId id="339"/>
            <p14:sldId id="340"/>
            <p14:sldId id="346"/>
            <p14:sldId id="341"/>
            <p14:sldId id="352"/>
            <p14:sldId id="361"/>
            <p14:sldId id="362"/>
            <p14:sldId id="363"/>
            <p14:sldId id="364"/>
            <p14:sldId id="365"/>
            <p14:sldId id="366"/>
            <p14:sldId id="367"/>
            <p14:sldId id="347"/>
            <p14:sldId id="353"/>
            <p14:sldId id="354"/>
            <p14:sldId id="355"/>
            <p14:sldId id="359"/>
            <p14:sldId id="356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1">
          <p15:clr>
            <a:srgbClr val="A4A3A4"/>
          </p15:clr>
        </p15:guide>
        <p15:guide id="2" orient="horz" pos="377">
          <p15:clr>
            <a:srgbClr val="A4A3A4"/>
          </p15:clr>
        </p15:guide>
        <p15:guide id="3" pos="5471">
          <p15:clr>
            <a:srgbClr val="A4A3A4"/>
          </p15:clr>
        </p15:guide>
        <p15:guide id="4" pos="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3087"/>
    <a:srgbClr val="00A9F1"/>
    <a:srgbClr val="47B1E0"/>
    <a:srgbClr val="009CDE"/>
    <a:srgbClr val="99999A"/>
    <a:srgbClr val="77E0C1"/>
    <a:srgbClr val="B0008E"/>
    <a:srgbClr val="FF8F1C"/>
    <a:srgbClr val="00ACF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8" autoAdjust="0"/>
    <p:restoredTop sz="90515" autoAdjust="0"/>
  </p:normalViewPr>
  <p:slideViewPr>
    <p:cSldViewPr snapToObjects="1">
      <p:cViewPr>
        <p:scale>
          <a:sx n="55" d="100"/>
          <a:sy n="55" d="100"/>
        </p:scale>
        <p:origin x="376" y="240"/>
      </p:cViewPr>
      <p:guideLst>
        <p:guide orient="horz" pos="3951"/>
        <p:guide orient="horz" pos="377"/>
        <p:guide pos="5471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37BA0-A321-0F44-B64A-B703A4F0C8B8}" type="doc">
      <dgm:prSet loTypeId="urn:microsoft.com/office/officeart/2005/8/layout/radial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955B2E-50A1-1645-9913-67F94AE7E9A2}">
      <dgm:prSet phldrT="[Text]"/>
      <dgm:spPr/>
      <dgm:t>
        <a:bodyPr/>
        <a:lstStyle/>
        <a:p>
          <a:r>
            <a:rPr lang="en-US" dirty="0"/>
            <a:t>Kafka</a:t>
          </a:r>
        </a:p>
      </dgm:t>
    </dgm:pt>
    <dgm:pt modelId="{7F183F9E-FA2B-524E-896D-FDB992C9507B}" type="parTrans" cxnId="{668C974D-D40B-0542-9660-B280BA6CCE02}">
      <dgm:prSet/>
      <dgm:spPr/>
      <dgm:t>
        <a:bodyPr/>
        <a:lstStyle/>
        <a:p>
          <a:endParaRPr lang="en-US"/>
        </a:p>
      </dgm:t>
    </dgm:pt>
    <dgm:pt modelId="{CB8C3DE7-DA4A-A845-A801-6AC753A1D4CC}" type="sibTrans" cxnId="{668C974D-D40B-0542-9660-B280BA6CCE02}">
      <dgm:prSet/>
      <dgm:spPr/>
      <dgm:t>
        <a:bodyPr/>
        <a:lstStyle/>
        <a:p>
          <a:endParaRPr lang="en-US"/>
        </a:p>
      </dgm:t>
    </dgm:pt>
    <dgm:pt modelId="{16835E5E-E2E8-BC41-A67D-7A853E82B3B3}">
      <dgm:prSet phldrT="[Text]" custT="1"/>
      <dgm:spPr/>
      <dgm:t>
        <a:bodyPr/>
        <a:lstStyle/>
        <a:p>
          <a:r>
            <a:rPr lang="en-US" sz="1100" dirty="0"/>
            <a:t>Producer</a:t>
          </a:r>
          <a:br>
            <a:rPr lang="en-US" sz="1100" dirty="0"/>
          </a:br>
          <a:r>
            <a:rPr lang="en-US" sz="1100" dirty="0"/>
            <a:t>API</a:t>
          </a:r>
        </a:p>
      </dgm:t>
    </dgm:pt>
    <dgm:pt modelId="{A2803AB9-59B9-2946-8E53-F6FFBDDDADF3}" type="parTrans" cxnId="{621F35FB-9613-6443-89E2-E087374523FC}">
      <dgm:prSet/>
      <dgm:spPr/>
      <dgm:t>
        <a:bodyPr/>
        <a:lstStyle/>
        <a:p>
          <a:endParaRPr lang="en-US"/>
        </a:p>
      </dgm:t>
    </dgm:pt>
    <dgm:pt modelId="{AE734DF7-94E3-1E4D-B5B8-782374366673}" type="sibTrans" cxnId="{621F35FB-9613-6443-89E2-E087374523FC}">
      <dgm:prSet/>
      <dgm:spPr/>
      <dgm:t>
        <a:bodyPr/>
        <a:lstStyle/>
        <a:p>
          <a:endParaRPr lang="en-US"/>
        </a:p>
      </dgm:t>
    </dgm:pt>
    <dgm:pt modelId="{11F44290-796A-6C41-820F-F54405037044}">
      <dgm:prSet phldrT="[Text]" custT="1"/>
      <dgm:spPr/>
      <dgm:t>
        <a:bodyPr/>
        <a:lstStyle/>
        <a:p>
          <a:r>
            <a:rPr lang="en-US" sz="1100" dirty="0"/>
            <a:t>Consumer</a:t>
          </a:r>
          <a:br>
            <a:rPr lang="en-US" sz="1100" dirty="0"/>
          </a:br>
          <a:r>
            <a:rPr lang="en-US" sz="1100" dirty="0"/>
            <a:t>API</a:t>
          </a:r>
        </a:p>
      </dgm:t>
    </dgm:pt>
    <dgm:pt modelId="{1AA4CFF9-B5AB-D046-A4D5-94B7F96CEAB5}" type="parTrans" cxnId="{AE422459-8724-204E-8C11-299FBCF30BFB}">
      <dgm:prSet/>
      <dgm:spPr/>
      <dgm:t>
        <a:bodyPr/>
        <a:lstStyle/>
        <a:p>
          <a:endParaRPr lang="en-US"/>
        </a:p>
      </dgm:t>
    </dgm:pt>
    <dgm:pt modelId="{6F97B279-80B5-214E-A345-9B3E3D2F5FBF}" type="sibTrans" cxnId="{AE422459-8724-204E-8C11-299FBCF30BFB}">
      <dgm:prSet/>
      <dgm:spPr/>
      <dgm:t>
        <a:bodyPr/>
        <a:lstStyle/>
        <a:p>
          <a:endParaRPr lang="en-US"/>
        </a:p>
      </dgm:t>
    </dgm:pt>
    <dgm:pt modelId="{1A60FF55-886B-0B4B-BFE7-AD87CC9FFF39}">
      <dgm:prSet phldrT="[Text]" custT="1"/>
      <dgm:spPr/>
      <dgm:t>
        <a:bodyPr/>
        <a:lstStyle/>
        <a:p>
          <a:r>
            <a:rPr lang="en-US" sz="1100" dirty="0"/>
            <a:t>Stream</a:t>
          </a:r>
          <a:br>
            <a:rPr lang="en-US" sz="1100" dirty="0"/>
          </a:br>
          <a:r>
            <a:rPr lang="en-US" sz="1100" dirty="0"/>
            <a:t>Processor</a:t>
          </a:r>
        </a:p>
        <a:p>
          <a:r>
            <a:rPr lang="en-US" sz="1100" dirty="0"/>
            <a:t>API</a:t>
          </a:r>
        </a:p>
      </dgm:t>
    </dgm:pt>
    <dgm:pt modelId="{1B8DA03D-700E-BF42-A1D4-B648B105F6F9}" type="parTrans" cxnId="{90850048-18D0-5542-96CB-9054809B905A}">
      <dgm:prSet/>
      <dgm:spPr/>
      <dgm:t>
        <a:bodyPr/>
        <a:lstStyle/>
        <a:p>
          <a:endParaRPr lang="en-US"/>
        </a:p>
      </dgm:t>
    </dgm:pt>
    <dgm:pt modelId="{A1E06E11-25DC-C045-A9BA-DAC0E6C6DA00}" type="sibTrans" cxnId="{90850048-18D0-5542-96CB-9054809B905A}">
      <dgm:prSet/>
      <dgm:spPr/>
      <dgm:t>
        <a:bodyPr/>
        <a:lstStyle/>
        <a:p>
          <a:endParaRPr lang="en-US"/>
        </a:p>
      </dgm:t>
    </dgm:pt>
    <dgm:pt modelId="{EAC30B55-8BC9-5F4D-8680-596AEDD473F1}">
      <dgm:prSet phldrT="[Text]" custT="1"/>
      <dgm:spPr/>
      <dgm:t>
        <a:bodyPr/>
        <a:lstStyle/>
        <a:p>
          <a:r>
            <a:rPr lang="en-US" sz="1100" dirty="0"/>
            <a:t>Connector</a:t>
          </a:r>
        </a:p>
        <a:p>
          <a:r>
            <a:rPr lang="en-US" sz="1100" dirty="0"/>
            <a:t>API</a:t>
          </a:r>
        </a:p>
      </dgm:t>
    </dgm:pt>
    <dgm:pt modelId="{826CB54A-89D5-8445-B7C2-04204BEFE41B}" type="parTrans" cxnId="{1149365F-F355-3241-B259-0F99DF5C70C5}">
      <dgm:prSet/>
      <dgm:spPr/>
      <dgm:t>
        <a:bodyPr/>
        <a:lstStyle/>
        <a:p>
          <a:endParaRPr lang="en-US"/>
        </a:p>
      </dgm:t>
    </dgm:pt>
    <dgm:pt modelId="{8BD472F6-00C8-C042-8F04-E722EE688A7C}" type="sibTrans" cxnId="{1149365F-F355-3241-B259-0F99DF5C70C5}">
      <dgm:prSet/>
      <dgm:spPr/>
      <dgm:t>
        <a:bodyPr/>
        <a:lstStyle/>
        <a:p>
          <a:endParaRPr lang="en-US"/>
        </a:p>
      </dgm:t>
    </dgm:pt>
    <dgm:pt modelId="{6384CEE0-1D12-A442-9018-CC05DDA95371}" type="pres">
      <dgm:prSet presAssocID="{97E37BA0-A321-0F44-B64A-B703A4F0C8B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A22A518-B8F0-E84D-9AAB-C73D8C0B56EE}" type="pres">
      <dgm:prSet presAssocID="{66955B2E-50A1-1645-9913-67F94AE7E9A2}" presName="centerShape" presStyleLbl="node0" presStyleIdx="0" presStyleCnt="1"/>
      <dgm:spPr/>
    </dgm:pt>
    <dgm:pt modelId="{28B15759-509F-C74D-85F3-DBCAA5222486}" type="pres">
      <dgm:prSet presAssocID="{16835E5E-E2E8-BC41-A67D-7A853E82B3B3}" presName="node" presStyleLbl="node1" presStyleIdx="0" presStyleCnt="4">
        <dgm:presLayoutVars>
          <dgm:bulletEnabled val="1"/>
        </dgm:presLayoutVars>
      </dgm:prSet>
      <dgm:spPr/>
    </dgm:pt>
    <dgm:pt modelId="{17B8C62B-3C75-A047-97D3-AB1CA8AC8F30}" type="pres">
      <dgm:prSet presAssocID="{16835E5E-E2E8-BC41-A67D-7A853E82B3B3}" presName="dummy" presStyleCnt="0"/>
      <dgm:spPr/>
    </dgm:pt>
    <dgm:pt modelId="{8E576756-033F-7D42-AF1F-F42AD3AAE5B3}" type="pres">
      <dgm:prSet presAssocID="{AE734DF7-94E3-1E4D-B5B8-782374366673}" presName="sibTrans" presStyleLbl="sibTrans2D1" presStyleIdx="0" presStyleCnt="4"/>
      <dgm:spPr/>
    </dgm:pt>
    <dgm:pt modelId="{9AC905C3-C2D6-AB45-853B-E90256D2885E}" type="pres">
      <dgm:prSet presAssocID="{11F44290-796A-6C41-820F-F54405037044}" presName="node" presStyleLbl="node1" presStyleIdx="1" presStyleCnt="4">
        <dgm:presLayoutVars>
          <dgm:bulletEnabled val="1"/>
        </dgm:presLayoutVars>
      </dgm:prSet>
      <dgm:spPr/>
    </dgm:pt>
    <dgm:pt modelId="{A3D696B4-EE42-4344-933D-38A07480911D}" type="pres">
      <dgm:prSet presAssocID="{11F44290-796A-6C41-820F-F54405037044}" presName="dummy" presStyleCnt="0"/>
      <dgm:spPr/>
    </dgm:pt>
    <dgm:pt modelId="{7454454F-F7E4-E447-9962-AC4A5F96BDA6}" type="pres">
      <dgm:prSet presAssocID="{6F97B279-80B5-214E-A345-9B3E3D2F5FBF}" presName="sibTrans" presStyleLbl="sibTrans2D1" presStyleIdx="1" presStyleCnt="4"/>
      <dgm:spPr/>
    </dgm:pt>
    <dgm:pt modelId="{754CF32C-A58C-4748-94AE-4FA4F237652F}" type="pres">
      <dgm:prSet presAssocID="{1A60FF55-886B-0B4B-BFE7-AD87CC9FFF39}" presName="node" presStyleLbl="node1" presStyleIdx="2" presStyleCnt="4">
        <dgm:presLayoutVars>
          <dgm:bulletEnabled val="1"/>
        </dgm:presLayoutVars>
      </dgm:prSet>
      <dgm:spPr/>
    </dgm:pt>
    <dgm:pt modelId="{0EFBE38D-87A0-9142-9511-EED7B1AAE249}" type="pres">
      <dgm:prSet presAssocID="{1A60FF55-886B-0B4B-BFE7-AD87CC9FFF39}" presName="dummy" presStyleCnt="0"/>
      <dgm:spPr/>
    </dgm:pt>
    <dgm:pt modelId="{F3F467D3-1683-8B47-B92C-2813B0074C72}" type="pres">
      <dgm:prSet presAssocID="{A1E06E11-25DC-C045-A9BA-DAC0E6C6DA00}" presName="sibTrans" presStyleLbl="sibTrans2D1" presStyleIdx="2" presStyleCnt="4"/>
      <dgm:spPr/>
    </dgm:pt>
    <dgm:pt modelId="{F7AD5F62-14EF-FE45-B9AB-529A69E99AD0}" type="pres">
      <dgm:prSet presAssocID="{EAC30B55-8BC9-5F4D-8680-596AEDD473F1}" presName="node" presStyleLbl="node1" presStyleIdx="3" presStyleCnt="4">
        <dgm:presLayoutVars>
          <dgm:bulletEnabled val="1"/>
        </dgm:presLayoutVars>
      </dgm:prSet>
      <dgm:spPr/>
    </dgm:pt>
    <dgm:pt modelId="{EC582F8D-2833-4D46-BE63-781CDA2CC581}" type="pres">
      <dgm:prSet presAssocID="{EAC30B55-8BC9-5F4D-8680-596AEDD473F1}" presName="dummy" presStyleCnt="0"/>
      <dgm:spPr/>
    </dgm:pt>
    <dgm:pt modelId="{A8C3DBAF-3865-3247-84FF-DC94AF2359C8}" type="pres">
      <dgm:prSet presAssocID="{8BD472F6-00C8-C042-8F04-E722EE688A7C}" presName="sibTrans" presStyleLbl="sibTrans2D1" presStyleIdx="3" presStyleCnt="4"/>
      <dgm:spPr/>
    </dgm:pt>
  </dgm:ptLst>
  <dgm:cxnLst>
    <dgm:cxn modelId="{1FAF1E05-B3F8-A141-B9B6-F79E6C87056E}" type="presOf" srcId="{EAC30B55-8BC9-5F4D-8680-596AEDD473F1}" destId="{F7AD5F62-14EF-FE45-B9AB-529A69E99AD0}" srcOrd="0" destOrd="0" presId="urn:microsoft.com/office/officeart/2005/8/layout/radial6"/>
    <dgm:cxn modelId="{9514F11C-A272-B24D-9E1B-15789A602C49}" type="presOf" srcId="{6F97B279-80B5-214E-A345-9B3E3D2F5FBF}" destId="{7454454F-F7E4-E447-9962-AC4A5F96BDA6}" srcOrd="0" destOrd="0" presId="urn:microsoft.com/office/officeart/2005/8/layout/radial6"/>
    <dgm:cxn modelId="{4AE69C37-4BFC-E24E-8E90-15A8DAAEE655}" type="presOf" srcId="{A1E06E11-25DC-C045-A9BA-DAC0E6C6DA00}" destId="{F3F467D3-1683-8B47-B92C-2813B0074C72}" srcOrd="0" destOrd="0" presId="urn:microsoft.com/office/officeart/2005/8/layout/radial6"/>
    <dgm:cxn modelId="{90850048-18D0-5542-96CB-9054809B905A}" srcId="{66955B2E-50A1-1645-9913-67F94AE7E9A2}" destId="{1A60FF55-886B-0B4B-BFE7-AD87CC9FFF39}" srcOrd="2" destOrd="0" parTransId="{1B8DA03D-700E-BF42-A1D4-B648B105F6F9}" sibTransId="{A1E06E11-25DC-C045-A9BA-DAC0E6C6DA00}"/>
    <dgm:cxn modelId="{668C974D-D40B-0542-9660-B280BA6CCE02}" srcId="{97E37BA0-A321-0F44-B64A-B703A4F0C8B8}" destId="{66955B2E-50A1-1645-9913-67F94AE7E9A2}" srcOrd="0" destOrd="0" parTransId="{7F183F9E-FA2B-524E-896D-FDB992C9507B}" sibTransId="{CB8C3DE7-DA4A-A845-A801-6AC753A1D4CC}"/>
    <dgm:cxn modelId="{AE422459-8724-204E-8C11-299FBCF30BFB}" srcId="{66955B2E-50A1-1645-9913-67F94AE7E9A2}" destId="{11F44290-796A-6C41-820F-F54405037044}" srcOrd="1" destOrd="0" parTransId="{1AA4CFF9-B5AB-D046-A4D5-94B7F96CEAB5}" sibTransId="{6F97B279-80B5-214E-A345-9B3E3D2F5FBF}"/>
    <dgm:cxn modelId="{1149365F-F355-3241-B259-0F99DF5C70C5}" srcId="{66955B2E-50A1-1645-9913-67F94AE7E9A2}" destId="{EAC30B55-8BC9-5F4D-8680-596AEDD473F1}" srcOrd="3" destOrd="0" parTransId="{826CB54A-89D5-8445-B7C2-04204BEFE41B}" sibTransId="{8BD472F6-00C8-C042-8F04-E722EE688A7C}"/>
    <dgm:cxn modelId="{CCEE836E-C476-9644-802B-112AFA2D3E1E}" type="presOf" srcId="{16835E5E-E2E8-BC41-A67D-7A853E82B3B3}" destId="{28B15759-509F-C74D-85F3-DBCAA5222486}" srcOrd="0" destOrd="0" presId="urn:microsoft.com/office/officeart/2005/8/layout/radial6"/>
    <dgm:cxn modelId="{138ECB75-3E8B-1B4F-9210-00E8026A1C57}" type="presOf" srcId="{97E37BA0-A321-0F44-B64A-B703A4F0C8B8}" destId="{6384CEE0-1D12-A442-9018-CC05DDA95371}" srcOrd="0" destOrd="0" presId="urn:microsoft.com/office/officeart/2005/8/layout/radial6"/>
    <dgm:cxn modelId="{998A6276-5821-2D47-9311-FC61CFEAC415}" type="presOf" srcId="{AE734DF7-94E3-1E4D-B5B8-782374366673}" destId="{8E576756-033F-7D42-AF1F-F42AD3AAE5B3}" srcOrd="0" destOrd="0" presId="urn:microsoft.com/office/officeart/2005/8/layout/radial6"/>
    <dgm:cxn modelId="{564A2EA1-552D-E844-B2A0-ECC4F3266AA2}" type="presOf" srcId="{11F44290-796A-6C41-820F-F54405037044}" destId="{9AC905C3-C2D6-AB45-853B-E90256D2885E}" srcOrd="0" destOrd="0" presId="urn:microsoft.com/office/officeart/2005/8/layout/radial6"/>
    <dgm:cxn modelId="{48A444A7-B910-344D-A82E-C09E5D02C2FE}" type="presOf" srcId="{66955B2E-50A1-1645-9913-67F94AE7E9A2}" destId="{8A22A518-B8F0-E84D-9AAB-C73D8C0B56EE}" srcOrd="0" destOrd="0" presId="urn:microsoft.com/office/officeart/2005/8/layout/radial6"/>
    <dgm:cxn modelId="{4C7FC4B1-E734-EB4B-A28C-48E70957818E}" type="presOf" srcId="{8BD472F6-00C8-C042-8F04-E722EE688A7C}" destId="{A8C3DBAF-3865-3247-84FF-DC94AF2359C8}" srcOrd="0" destOrd="0" presId="urn:microsoft.com/office/officeart/2005/8/layout/radial6"/>
    <dgm:cxn modelId="{22D621EE-ACF0-A545-81DD-927A2653EFFA}" type="presOf" srcId="{1A60FF55-886B-0B4B-BFE7-AD87CC9FFF39}" destId="{754CF32C-A58C-4748-94AE-4FA4F237652F}" srcOrd="0" destOrd="0" presId="urn:microsoft.com/office/officeart/2005/8/layout/radial6"/>
    <dgm:cxn modelId="{621F35FB-9613-6443-89E2-E087374523FC}" srcId="{66955B2E-50A1-1645-9913-67F94AE7E9A2}" destId="{16835E5E-E2E8-BC41-A67D-7A853E82B3B3}" srcOrd="0" destOrd="0" parTransId="{A2803AB9-59B9-2946-8E53-F6FFBDDDADF3}" sibTransId="{AE734DF7-94E3-1E4D-B5B8-782374366673}"/>
    <dgm:cxn modelId="{74AD5F2E-65B6-FA4E-B308-46365F804A15}" type="presParOf" srcId="{6384CEE0-1D12-A442-9018-CC05DDA95371}" destId="{8A22A518-B8F0-E84D-9AAB-C73D8C0B56EE}" srcOrd="0" destOrd="0" presId="urn:microsoft.com/office/officeart/2005/8/layout/radial6"/>
    <dgm:cxn modelId="{45106DD2-A3FD-4443-A5A4-2AB421179E58}" type="presParOf" srcId="{6384CEE0-1D12-A442-9018-CC05DDA95371}" destId="{28B15759-509F-C74D-85F3-DBCAA5222486}" srcOrd="1" destOrd="0" presId="urn:microsoft.com/office/officeart/2005/8/layout/radial6"/>
    <dgm:cxn modelId="{DF7F9D18-02B9-B542-BB72-1BDBC07177E7}" type="presParOf" srcId="{6384CEE0-1D12-A442-9018-CC05DDA95371}" destId="{17B8C62B-3C75-A047-97D3-AB1CA8AC8F30}" srcOrd="2" destOrd="0" presId="urn:microsoft.com/office/officeart/2005/8/layout/radial6"/>
    <dgm:cxn modelId="{C394073E-1ACF-254C-AF2A-6F77A8DDBC79}" type="presParOf" srcId="{6384CEE0-1D12-A442-9018-CC05DDA95371}" destId="{8E576756-033F-7D42-AF1F-F42AD3AAE5B3}" srcOrd="3" destOrd="0" presId="urn:microsoft.com/office/officeart/2005/8/layout/radial6"/>
    <dgm:cxn modelId="{F353A1CB-F7A4-7041-8F87-3BF2B90AD67D}" type="presParOf" srcId="{6384CEE0-1D12-A442-9018-CC05DDA95371}" destId="{9AC905C3-C2D6-AB45-853B-E90256D2885E}" srcOrd="4" destOrd="0" presId="urn:microsoft.com/office/officeart/2005/8/layout/radial6"/>
    <dgm:cxn modelId="{6B5FBCCC-330D-0E40-9343-C216F3F37CEE}" type="presParOf" srcId="{6384CEE0-1D12-A442-9018-CC05DDA95371}" destId="{A3D696B4-EE42-4344-933D-38A07480911D}" srcOrd="5" destOrd="0" presId="urn:microsoft.com/office/officeart/2005/8/layout/radial6"/>
    <dgm:cxn modelId="{6DEBA986-0B32-EF4A-BD35-CEB7CC92FE88}" type="presParOf" srcId="{6384CEE0-1D12-A442-9018-CC05DDA95371}" destId="{7454454F-F7E4-E447-9962-AC4A5F96BDA6}" srcOrd="6" destOrd="0" presId="urn:microsoft.com/office/officeart/2005/8/layout/radial6"/>
    <dgm:cxn modelId="{BE0083DB-29DF-2746-B20A-A30E94E79FFC}" type="presParOf" srcId="{6384CEE0-1D12-A442-9018-CC05DDA95371}" destId="{754CF32C-A58C-4748-94AE-4FA4F237652F}" srcOrd="7" destOrd="0" presId="urn:microsoft.com/office/officeart/2005/8/layout/radial6"/>
    <dgm:cxn modelId="{324498E7-BDB3-E74E-9F25-07513A995E3C}" type="presParOf" srcId="{6384CEE0-1D12-A442-9018-CC05DDA95371}" destId="{0EFBE38D-87A0-9142-9511-EED7B1AAE249}" srcOrd="8" destOrd="0" presId="urn:microsoft.com/office/officeart/2005/8/layout/radial6"/>
    <dgm:cxn modelId="{0AAB5058-8B5D-6549-943C-D6BF18C6E803}" type="presParOf" srcId="{6384CEE0-1D12-A442-9018-CC05DDA95371}" destId="{F3F467D3-1683-8B47-B92C-2813B0074C72}" srcOrd="9" destOrd="0" presId="urn:microsoft.com/office/officeart/2005/8/layout/radial6"/>
    <dgm:cxn modelId="{70ECAEF0-FA67-8345-9187-3AFFE41D3AC7}" type="presParOf" srcId="{6384CEE0-1D12-A442-9018-CC05DDA95371}" destId="{F7AD5F62-14EF-FE45-B9AB-529A69E99AD0}" srcOrd="10" destOrd="0" presId="urn:microsoft.com/office/officeart/2005/8/layout/radial6"/>
    <dgm:cxn modelId="{B5E4A8E7-CAAD-6F45-8594-634FF0267D2C}" type="presParOf" srcId="{6384CEE0-1D12-A442-9018-CC05DDA95371}" destId="{EC582F8D-2833-4D46-BE63-781CDA2CC581}" srcOrd="11" destOrd="0" presId="urn:microsoft.com/office/officeart/2005/8/layout/radial6"/>
    <dgm:cxn modelId="{4C6DDFE2-E7AA-1A42-AF0A-415348A26435}" type="presParOf" srcId="{6384CEE0-1D12-A442-9018-CC05DDA95371}" destId="{A8C3DBAF-3865-3247-84FF-DC94AF2359C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3DBAF-3865-3247-84FF-DC94AF2359C8}">
      <dsp:nvSpPr>
        <dsp:cNvPr id="0" name=""/>
        <dsp:cNvSpPr/>
      </dsp:nvSpPr>
      <dsp:spPr>
        <a:xfrm>
          <a:off x="961281" y="453281"/>
          <a:ext cx="3030437" cy="3030437"/>
        </a:xfrm>
        <a:prstGeom prst="blockArc">
          <a:avLst>
            <a:gd name="adj1" fmla="val 10800000"/>
            <a:gd name="adj2" fmla="val 162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F467D3-1683-8B47-B92C-2813B0074C72}">
      <dsp:nvSpPr>
        <dsp:cNvPr id="0" name=""/>
        <dsp:cNvSpPr/>
      </dsp:nvSpPr>
      <dsp:spPr>
        <a:xfrm>
          <a:off x="961281" y="453281"/>
          <a:ext cx="3030437" cy="3030437"/>
        </a:xfrm>
        <a:prstGeom prst="blockArc">
          <a:avLst>
            <a:gd name="adj1" fmla="val 5400000"/>
            <a:gd name="adj2" fmla="val 108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54454F-F7E4-E447-9962-AC4A5F96BDA6}">
      <dsp:nvSpPr>
        <dsp:cNvPr id="0" name=""/>
        <dsp:cNvSpPr/>
      </dsp:nvSpPr>
      <dsp:spPr>
        <a:xfrm>
          <a:off x="961281" y="453281"/>
          <a:ext cx="3030437" cy="3030437"/>
        </a:xfrm>
        <a:prstGeom prst="blockArc">
          <a:avLst>
            <a:gd name="adj1" fmla="val 0"/>
            <a:gd name="adj2" fmla="val 540000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576756-033F-7D42-AF1F-F42AD3AAE5B3}">
      <dsp:nvSpPr>
        <dsp:cNvPr id="0" name=""/>
        <dsp:cNvSpPr/>
      </dsp:nvSpPr>
      <dsp:spPr>
        <a:xfrm>
          <a:off x="961281" y="453281"/>
          <a:ext cx="3030437" cy="3030437"/>
        </a:xfrm>
        <a:prstGeom prst="blockArc">
          <a:avLst>
            <a:gd name="adj1" fmla="val 16200000"/>
            <a:gd name="adj2" fmla="val 0"/>
            <a:gd name="adj3" fmla="val 4634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22A518-B8F0-E84D-9AAB-C73D8C0B56EE}">
      <dsp:nvSpPr>
        <dsp:cNvPr id="0" name=""/>
        <dsp:cNvSpPr/>
      </dsp:nvSpPr>
      <dsp:spPr>
        <a:xfrm>
          <a:off x="1779984" y="1271984"/>
          <a:ext cx="1393031" cy="13930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Kafka</a:t>
          </a:r>
        </a:p>
      </dsp:txBody>
      <dsp:txXfrm>
        <a:off x="1983989" y="1475989"/>
        <a:ext cx="985021" cy="985021"/>
      </dsp:txXfrm>
    </dsp:sp>
    <dsp:sp modelId="{28B15759-509F-C74D-85F3-DBCAA5222486}">
      <dsp:nvSpPr>
        <dsp:cNvPr id="0" name=""/>
        <dsp:cNvSpPr/>
      </dsp:nvSpPr>
      <dsp:spPr>
        <a:xfrm>
          <a:off x="1988939" y="824"/>
          <a:ext cx="975121" cy="9751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Producer</a:t>
          </a:r>
          <a:br>
            <a:rPr lang="en-US" sz="1100" kern="1200" dirty="0"/>
          </a:br>
          <a:r>
            <a:rPr lang="en-US" sz="1100" kern="1200" dirty="0"/>
            <a:t>API</a:t>
          </a:r>
        </a:p>
      </dsp:txBody>
      <dsp:txXfrm>
        <a:off x="2131742" y="143627"/>
        <a:ext cx="689515" cy="689515"/>
      </dsp:txXfrm>
    </dsp:sp>
    <dsp:sp modelId="{9AC905C3-C2D6-AB45-853B-E90256D2885E}">
      <dsp:nvSpPr>
        <dsp:cNvPr id="0" name=""/>
        <dsp:cNvSpPr/>
      </dsp:nvSpPr>
      <dsp:spPr>
        <a:xfrm>
          <a:off x="3469053" y="1480939"/>
          <a:ext cx="975121" cy="9751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Consumer</a:t>
          </a:r>
          <a:br>
            <a:rPr lang="en-US" sz="1100" kern="1200" dirty="0"/>
          </a:br>
          <a:r>
            <a:rPr lang="en-US" sz="1100" kern="1200" dirty="0"/>
            <a:t>API</a:t>
          </a:r>
        </a:p>
      </dsp:txBody>
      <dsp:txXfrm>
        <a:off x="3611856" y="1623742"/>
        <a:ext cx="689515" cy="689515"/>
      </dsp:txXfrm>
    </dsp:sp>
    <dsp:sp modelId="{754CF32C-A58C-4748-94AE-4FA4F237652F}">
      <dsp:nvSpPr>
        <dsp:cNvPr id="0" name=""/>
        <dsp:cNvSpPr/>
      </dsp:nvSpPr>
      <dsp:spPr>
        <a:xfrm>
          <a:off x="1988939" y="2961053"/>
          <a:ext cx="975121" cy="9751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Stream</a:t>
          </a:r>
          <a:br>
            <a:rPr lang="en-US" sz="1100" kern="1200" dirty="0"/>
          </a:br>
          <a:r>
            <a:rPr lang="en-US" sz="1100" kern="1200" dirty="0"/>
            <a:t>Processor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API</a:t>
          </a:r>
        </a:p>
      </dsp:txBody>
      <dsp:txXfrm>
        <a:off x="2131742" y="3103856"/>
        <a:ext cx="689515" cy="689515"/>
      </dsp:txXfrm>
    </dsp:sp>
    <dsp:sp modelId="{F7AD5F62-14EF-FE45-B9AB-529A69E99AD0}">
      <dsp:nvSpPr>
        <dsp:cNvPr id="0" name=""/>
        <dsp:cNvSpPr/>
      </dsp:nvSpPr>
      <dsp:spPr>
        <a:xfrm>
          <a:off x="508824" y="1480939"/>
          <a:ext cx="975121" cy="97512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Connector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API</a:t>
          </a:r>
        </a:p>
      </dsp:txBody>
      <dsp:txXfrm>
        <a:off x="651627" y="1623742"/>
        <a:ext cx="689515" cy="689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pPr/>
              <a:t>6/22/18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pPr/>
              <a:t>6/22/18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4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baseline="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Lady_taking_mone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/>
          <a:stretch/>
        </p:blipFill>
        <p:spPr>
          <a:xfrm>
            <a:off x="4452776" y="0"/>
            <a:ext cx="4691224" cy="6234176"/>
          </a:xfrm>
          <a:prstGeom prst="rect">
            <a:avLst/>
          </a:prstGeom>
        </p:spPr>
      </p:pic>
      <p:sp>
        <p:nvSpPr>
          <p:cNvPr id="13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18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ibb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25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321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40015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0015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640015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40015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373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4692" y="1648885"/>
            <a:ext cx="4394200" cy="3304116"/>
          </a:xfrm>
          <a:prstGeom prst="rect">
            <a:avLst/>
          </a:prstGeom>
        </p:spPr>
        <p:txBody>
          <a:bodyPr vert="horz"/>
          <a:lstStyle>
            <a:lvl1pPr marL="342900" indent="-342900"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5613" indent="-171450">
              <a:defRPr sz="1100">
                <a:solidFill>
                  <a:srgbClr val="7F7F7F"/>
                </a:solidFill>
                <a:latin typeface="Arial"/>
                <a:cs typeface="Arial"/>
              </a:defRPr>
            </a:lvl2pPr>
            <a:lvl3pPr marL="573088" indent="-117475">
              <a:defRPr sz="1000">
                <a:solidFill>
                  <a:srgbClr val="7F7F7F"/>
                </a:solidFill>
                <a:latin typeface="Arial"/>
                <a:cs typeface="Arial"/>
              </a:defRPr>
            </a:lvl3pPr>
          </a:lstStyle>
          <a:p>
            <a:pPr marL="285750" lvl="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195638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943601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2006601"/>
            <a:ext cx="2651973" cy="40618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7171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20737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95638" y="2156885"/>
            <a:ext cx="2547677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b="1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195638" y="2413000"/>
            <a:ext cx="2547677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9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3032" y="1295400"/>
            <a:ext cx="8231258" cy="4976284"/>
          </a:xfrm>
          <a:prstGeom prst="rect">
            <a:avLst/>
          </a:prstGeom>
        </p:spPr>
        <p:txBody>
          <a:bodyPr vert="horz"/>
          <a:lstStyle>
            <a:lvl1pPr marL="280988" indent="-280988">
              <a:buFont typeface="Arial"/>
              <a:buChar char="•"/>
              <a:defRPr sz="2200">
                <a:solidFill>
                  <a:srgbClr val="003087"/>
                </a:solidFill>
                <a:latin typeface="Arial"/>
                <a:cs typeface="Arial"/>
              </a:defRPr>
            </a:lvl1pPr>
            <a:lvl2pPr marL="512763" indent="-231775">
              <a:buFont typeface="Arial"/>
              <a:buChar char="•"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806450" indent="-293688">
              <a:buFont typeface="Arial"/>
              <a:buChar char="•"/>
              <a:defRPr sz="18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 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4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24391" y="1505237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318796" y="2943213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6" y="1433630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1822648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424391" y="3605773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28796" y="3534166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53032" y="3923184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evron 16"/>
          <p:cNvSpPr/>
          <p:nvPr userDrawn="1"/>
        </p:nvSpPr>
        <p:spPr>
          <a:xfrm>
            <a:off x="5334000" y="925104"/>
            <a:ext cx="609600" cy="5043897"/>
          </a:xfrm>
          <a:prstGeom prst="chevron">
            <a:avLst>
              <a:gd name="adj" fmla="val 89614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arallelogram 14"/>
          <p:cNvSpPr>
            <a:spLocks noChangeAspect="1"/>
          </p:cNvSpPr>
          <p:nvPr userDrawn="1"/>
        </p:nvSpPr>
        <p:spPr>
          <a:xfrm>
            <a:off x="5643036" y="1485255"/>
            <a:ext cx="2823633" cy="2491444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4211885" y="2431532"/>
            <a:ext cx="2963898" cy="2243667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5490636" y="3034655"/>
            <a:ext cx="2878665" cy="2654947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97921" y="262903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76476" y="16180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33723" y="5153942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84311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 userDrawn="1"/>
        </p:nvSpPr>
        <p:spPr>
          <a:xfrm>
            <a:off x="5707110" y="184794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 userDrawn="1"/>
        </p:nvSpPr>
        <p:spPr>
          <a:xfrm>
            <a:off x="3077393" y="184311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75253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779595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0851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076628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02405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arallelogram 16"/>
          <p:cNvSpPr/>
          <p:nvPr userDrawn="1"/>
        </p:nvSpPr>
        <p:spPr>
          <a:xfrm>
            <a:off x="577517" y="4061232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5836951" y="4066064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 userDrawn="1"/>
        </p:nvSpPr>
        <p:spPr>
          <a:xfrm>
            <a:off x="3207234" y="4061232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572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86289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914696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70011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395788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021565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41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601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826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403401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890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7018337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1001" y="2514600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4887547" y="6385568"/>
            <a:ext cx="2275253" cy="302199"/>
            <a:chOff x="4735147" y="6385568"/>
            <a:chExt cx="2275253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63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800600" y="6385568"/>
            <a:ext cx="2275253" cy="302199"/>
            <a:chOff x="4735147" y="6385568"/>
            <a:chExt cx="2275253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67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0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Parallelogram 9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04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with bulleted text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7675" y="1490134"/>
            <a:ext cx="3424238" cy="352213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</a:t>
            </a:r>
            <a:r>
              <a:rPr lang="en-US" sz="700" b="0" i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03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>
            <a:off x="577517" y="3079645"/>
            <a:ext cx="2629717" cy="981587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CD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5836951" y="3084477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3207234" y="3079645"/>
            <a:ext cx="2629717" cy="981587"/>
          </a:xfrm>
          <a:prstGeom prst="parallelogram">
            <a:avLst/>
          </a:pr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7517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5255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79120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5702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9567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971139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81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1346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1346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1346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36592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636592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36592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5554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5554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115554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400800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0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400800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0" name="Picture 2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2" name="Group 31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2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9370" y="86903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477980" y="193972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503700" y="304638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33381" y="86287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3381" y="19475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833381" y="296933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472310" y="415502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472310" y="526914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33381" y="40783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33381" y="5105255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62625" y="2457389"/>
            <a:ext cx="357859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9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91597" y="389579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Picture 2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08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316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47413" cy="53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9201"/>
            <a:ext cx="8247412" cy="49244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571500" indent="-228600">
              <a:defRPr/>
            </a:lvl2pPr>
            <a:lvl3pPr marL="800100" indent="-228600">
              <a:defRPr/>
            </a:lvl3pPr>
            <a:lvl4pPr marL="1028700" indent="-280988">
              <a:defRPr/>
            </a:lvl4pPr>
            <a:lvl5pPr marL="12573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95063" y="6553200"/>
            <a:ext cx="9060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D854ACF-EFF3-42D3-AB5F-408268493A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9" r:id="rId2"/>
    <p:sldLayoutId id="2147483656" r:id="rId3"/>
    <p:sldLayoutId id="2147483666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5" r:id="rId10"/>
    <p:sldLayoutId id="2147483667" r:id="rId11"/>
    <p:sldLayoutId id="2147483674" r:id="rId12"/>
    <p:sldLayoutId id="2147483671" r:id="rId13"/>
    <p:sldLayoutId id="214748366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73" r:id="rId24"/>
    <p:sldLayoutId id="2147483672" r:id="rId25"/>
    <p:sldLayoutId id="2147483650" r:id="rId26"/>
    <p:sldLayoutId id="2147483657" r:id="rId27"/>
    <p:sldLayoutId id="2147483665" r:id="rId28"/>
    <p:sldLayoutId id="2147483670" r:id="rId29"/>
    <p:sldLayoutId id="2147483679" r:id="rId30"/>
    <p:sldLayoutId id="2147483677" r:id="rId31"/>
    <p:sldLayoutId id="2147483676" r:id="rId32"/>
    <p:sldLayoutId id="2147483675" r:id="rId33"/>
    <p:sldLayoutId id="2147483678" r:id="rId34"/>
    <p:sldLayoutId id="2147483649" r:id="rId35"/>
    <p:sldLayoutId id="2147483669" r:id="rId36"/>
    <p:sldLayoutId id="2147483690" r:id="rId3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safaribooksonline.com/library/view/design-patterns-in/978177137404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cispike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scispike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Kafka</a:t>
            </a:r>
          </a:p>
        </p:txBody>
      </p:sp>
    </p:spTree>
    <p:extLst>
      <p:ext uri="{BB962C8B-B14F-4D97-AF65-F5344CB8AC3E}">
        <p14:creationId xmlns:p14="http://schemas.microsoft.com/office/powerpoint/2010/main" val="85959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 thought that since Kafka was a system optimized for writing using a writer’s name would make sense. I had taken a lot of lit classes in college and liked Franz Kafka. Plus the name sounded cool for an open source project.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So basically there is not much of a relationship.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Jay Kreps, Lead Developer </a:t>
            </a:r>
            <a:r>
              <a:rPr lang="en-US" i="1"/>
              <a:t>at LinkedIn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6540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API's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856177" y="1666361"/>
          <a:ext cx="4953000" cy="393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gnetic Disk 5"/>
          <p:cNvSpPr/>
          <p:nvPr/>
        </p:nvSpPr>
        <p:spPr>
          <a:xfrm>
            <a:off x="354690" y="1219200"/>
            <a:ext cx="1524000" cy="1066800"/>
          </a:xfrm>
          <a:prstGeom prst="flowChartMagneticDisk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DB (e.g., RDBS, Cassandra, </a:t>
            </a:r>
            <a:r>
              <a:rPr lang="en-US" sz="1200" dirty="0" err="1">
                <a:latin typeface="Arial"/>
                <a:cs typeface="Arial"/>
              </a:rPr>
              <a:t>MongoDB</a:t>
            </a:r>
            <a:r>
              <a:rPr lang="en-US" sz="1200" dirty="0">
                <a:latin typeface="Arial"/>
                <a:cs typeface="Arial"/>
              </a:rPr>
              <a:t>, etc.)</a:t>
            </a:r>
          </a:p>
        </p:txBody>
      </p:sp>
      <p:sp>
        <p:nvSpPr>
          <p:cNvPr id="7" name="Cube 6"/>
          <p:cNvSpPr/>
          <p:nvPr/>
        </p:nvSpPr>
        <p:spPr>
          <a:xfrm>
            <a:off x="354690" y="5204429"/>
            <a:ext cx="1702710" cy="838200"/>
          </a:xfrm>
          <a:prstGeom prst="cub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Various systems such as: </a:t>
            </a:r>
            <a:r>
              <a:rPr lang="en-US" sz="1100" dirty="0" err="1">
                <a:latin typeface="Arial"/>
                <a:cs typeface="Arial"/>
              </a:rPr>
              <a:t>Solr</a:t>
            </a:r>
            <a:r>
              <a:rPr lang="en-US" sz="1100" dirty="0">
                <a:latin typeface="Arial"/>
                <a:cs typeface="Arial"/>
              </a:rPr>
              <a:t>, </a:t>
            </a:r>
            <a:r>
              <a:rPr lang="en-US" sz="1100" dirty="0" err="1">
                <a:latin typeface="Arial"/>
                <a:cs typeface="Arial"/>
              </a:rPr>
              <a:t>PubNub</a:t>
            </a:r>
            <a:r>
              <a:rPr lang="en-US" sz="1100" dirty="0">
                <a:latin typeface="Arial"/>
                <a:cs typeface="Arial"/>
              </a:rPr>
              <a:t>, ...</a:t>
            </a:r>
          </a:p>
        </p:txBody>
      </p:sp>
      <p:sp>
        <p:nvSpPr>
          <p:cNvPr id="8" name="Cube 7"/>
          <p:cNvSpPr/>
          <p:nvPr/>
        </p:nvSpPr>
        <p:spPr>
          <a:xfrm>
            <a:off x="6106586" y="5220482"/>
            <a:ext cx="1702710" cy="838200"/>
          </a:xfrm>
          <a:prstGeom prst="cub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Streaming Systems such as:</a:t>
            </a:r>
            <a:br>
              <a:rPr lang="en-US" sz="1100" dirty="0">
                <a:latin typeface="Arial"/>
                <a:cs typeface="Arial"/>
              </a:rPr>
            </a:br>
            <a:r>
              <a:rPr lang="en-US" sz="1100" dirty="0">
                <a:latin typeface="Arial"/>
                <a:cs typeface="Arial"/>
              </a:rPr>
              <a:t>Spark, </a:t>
            </a:r>
            <a:r>
              <a:rPr lang="en-US" sz="1100" dirty="0" err="1">
                <a:latin typeface="Arial"/>
                <a:cs typeface="Arial"/>
              </a:rPr>
              <a:t>Flink</a:t>
            </a:r>
            <a:r>
              <a:rPr lang="en-US" sz="1100" dirty="0">
                <a:latin typeface="Arial"/>
                <a:cs typeface="Arial"/>
              </a:rPr>
              <a:t>, Storm...</a:t>
            </a:r>
          </a:p>
        </p:txBody>
      </p:sp>
      <p:sp>
        <p:nvSpPr>
          <p:cNvPr id="9" name="Cube 8"/>
          <p:cNvSpPr/>
          <p:nvPr/>
        </p:nvSpPr>
        <p:spPr>
          <a:xfrm>
            <a:off x="6172200" y="1447800"/>
            <a:ext cx="1702710" cy="838200"/>
          </a:xfrm>
          <a:prstGeom prst="cub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/>
                <a:cs typeface="Arial"/>
              </a:rPr>
              <a:t>Applications</a:t>
            </a:r>
          </a:p>
        </p:txBody>
      </p:sp>
      <p:sp>
        <p:nvSpPr>
          <p:cNvPr id="10" name="Left-Right Arrow 9"/>
          <p:cNvSpPr/>
          <p:nvPr/>
        </p:nvSpPr>
        <p:spPr>
          <a:xfrm rot="2790537">
            <a:off x="1464738" y="2573314"/>
            <a:ext cx="1143000" cy="327805"/>
          </a:xfrm>
          <a:prstGeom prst="left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1" name="Left-Right Arrow 10"/>
          <p:cNvSpPr/>
          <p:nvPr/>
        </p:nvSpPr>
        <p:spPr>
          <a:xfrm rot="7361467">
            <a:off x="1627713" y="4417944"/>
            <a:ext cx="1143000" cy="327805"/>
          </a:xfrm>
          <a:prstGeom prst="left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2" name="Left-Right Arrow 11"/>
          <p:cNvSpPr/>
          <p:nvPr/>
        </p:nvSpPr>
        <p:spPr>
          <a:xfrm rot="7361467">
            <a:off x="5981699" y="2685015"/>
            <a:ext cx="1143000" cy="327805"/>
          </a:xfrm>
          <a:prstGeom prst="left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3" name="Left-Right Arrow 12"/>
          <p:cNvSpPr/>
          <p:nvPr/>
        </p:nvSpPr>
        <p:spPr>
          <a:xfrm rot="10800000">
            <a:off x="4876800" y="1702997"/>
            <a:ext cx="1143000" cy="327805"/>
          </a:xfrm>
          <a:prstGeom prst="left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4" name="Left-Right Arrow 13"/>
          <p:cNvSpPr/>
          <p:nvPr/>
        </p:nvSpPr>
        <p:spPr>
          <a:xfrm rot="11639745">
            <a:off x="4806473" y="5353833"/>
            <a:ext cx="1143000" cy="327805"/>
          </a:xfrm>
          <a:prstGeom prst="left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583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Messaging</a:t>
            </a:r>
          </a:p>
          <a:p>
            <a:r>
              <a:rPr lang="en-US" dirty="0"/>
              <a:t>Website Activity Tracking</a:t>
            </a:r>
          </a:p>
          <a:p>
            <a:r>
              <a:rPr lang="en-US" dirty="0"/>
              <a:t>Metrics</a:t>
            </a:r>
          </a:p>
          <a:p>
            <a:r>
              <a:rPr lang="en-US" dirty="0"/>
              <a:t>Log Aggregation</a:t>
            </a:r>
          </a:p>
          <a:p>
            <a:r>
              <a:rPr lang="en-US" dirty="0"/>
              <a:t>Stream Processing</a:t>
            </a:r>
          </a:p>
          <a:p>
            <a:r>
              <a:rPr lang="en-US" dirty="0"/>
              <a:t>Event Sourcing</a:t>
            </a:r>
          </a:p>
          <a:p>
            <a:r>
              <a:rPr lang="en-US"/>
              <a:t>Commit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3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Activity Tracking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original use case for Kafka was to be able to rebuild user activity as a set of real-time publish-subscribe feeds</a:t>
            </a:r>
          </a:p>
          <a:p>
            <a:endParaRPr lang="en-US" dirty="0"/>
          </a:p>
          <a:p>
            <a:r>
              <a:rPr lang="en-US" dirty="0"/>
              <a:t>Site activity such as page views, searches, or other user actions are published to central topics with one topic per activity type</a:t>
            </a:r>
          </a:p>
          <a:p>
            <a:endParaRPr lang="en-US" dirty="0"/>
          </a:p>
          <a:p>
            <a:r>
              <a:rPr lang="en-US" dirty="0"/>
              <a:t>These feeds are then available for subscription for processing, monitoring, and loading into offline processing/reporting</a:t>
            </a:r>
          </a:p>
          <a:p>
            <a:endParaRPr lang="en-US" dirty="0"/>
          </a:p>
          <a:p>
            <a:r>
              <a:rPr lang="en-US" dirty="0"/>
              <a:t>Activity tracking can be </a:t>
            </a:r>
            <a:r>
              <a:rPr lang="en-US" b="1" dirty="0"/>
              <a:t>very high volume</a:t>
            </a:r>
            <a:r>
              <a:rPr lang="en-US" dirty="0"/>
              <a:t> as many messages are generated for each user page view</a:t>
            </a:r>
          </a:p>
        </p:txBody>
      </p:sp>
    </p:spTree>
    <p:extLst>
      <p:ext uri="{BB962C8B-B14F-4D97-AF65-F5344CB8AC3E}">
        <p14:creationId xmlns:p14="http://schemas.microsoft.com/office/powerpoint/2010/main" val="259516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can be a replacement for a more traditional message broker such as </a:t>
            </a:r>
            <a:r>
              <a:rPr lang="en-US" dirty="0" err="1"/>
              <a:t>ActiveMQ</a:t>
            </a:r>
            <a:r>
              <a:rPr lang="en-US" dirty="0"/>
              <a:t> or </a:t>
            </a:r>
            <a:r>
              <a:rPr lang="en-US" dirty="0" err="1"/>
              <a:t>RabbitMQ</a:t>
            </a:r>
            <a:endParaRPr lang="en-US" dirty="0"/>
          </a:p>
          <a:p>
            <a:endParaRPr lang="en-US" dirty="0"/>
          </a:p>
          <a:p>
            <a:r>
              <a:rPr lang="en-US" dirty="0"/>
              <a:t>Message broker scan be used to decouple processing from data producers, buffer unprocessed messages, etc.</a:t>
            </a:r>
          </a:p>
          <a:p>
            <a:endParaRPr lang="en-US" dirty="0"/>
          </a:p>
          <a:p>
            <a:r>
              <a:rPr lang="en-US" dirty="0"/>
              <a:t>Kafka has replication, built-in partitioning, and fault-tolerance making it a good solution for large scale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3984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Publish-Subscribe Pattern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Sender (publisher) wants to send a piece of data (message)</a:t>
            </a:r>
          </a:p>
          <a:p>
            <a:endParaRPr lang="en-US" dirty="0"/>
          </a:p>
          <a:p>
            <a:r>
              <a:rPr lang="en-US" dirty="0"/>
              <a:t>The message is not specifically directed to a receiver (subscriber)</a:t>
            </a:r>
          </a:p>
          <a:p>
            <a:endParaRPr lang="en-US" dirty="0"/>
          </a:p>
          <a:p>
            <a:r>
              <a:rPr lang="en-US" dirty="0"/>
              <a:t>The sender classifies the message and the receiver subscribes to receive certain classes of messages</a:t>
            </a:r>
          </a:p>
          <a:p>
            <a:endParaRPr lang="en-US" dirty="0"/>
          </a:p>
          <a:p>
            <a:r>
              <a:rPr lang="en-US" dirty="0"/>
              <a:t>Usually there is a central broker where messages are published</a:t>
            </a:r>
          </a:p>
        </p:txBody>
      </p:sp>
    </p:spTree>
    <p:extLst>
      <p:ext uri="{BB962C8B-B14F-4D97-AF65-F5344CB8AC3E}">
        <p14:creationId xmlns:p14="http://schemas.microsoft.com/office/powerpoint/2010/main" val="212637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Publish-Subscribe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Kafka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2392"/>
            <a:ext cx="6172200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2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Aggregation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Log aggregation collects physical log files off servers and put them in a central place such as a file server of HDFS for processing</a:t>
            </a:r>
          </a:p>
          <a:p>
            <a:endParaRPr lang="en-US" dirty="0"/>
          </a:p>
          <a:p>
            <a:r>
              <a:rPr lang="en-US" dirty="0"/>
              <a:t>Kafka abstracts away the details of files and gives a cleaner abstraction of log or event data as a stream of messages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98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Multiple Producers</a:t>
            </a:r>
          </a:p>
          <a:p>
            <a:pPr lvl="1"/>
            <a:r>
              <a:rPr lang="en-US" dirty="0"/>
              <a:t>Clients can use many topics or the same topic</a:t>
            </a:r>
          </a:p>
          <a:p>
            <a:pPr lvl="1"/>
            <a:endParaRPr lang="en-US" dirty="0"/>
          </a:p>
          <a:p>
            <a:r>
              <a:rPr lang="en-US" dirty="0"/>
              <a:t>Multiple Consumers</a:t>
            </a:r>
          </a:p>
          <a:p>
            <a:pPr lvl="1"/>
            <a:r>
              <a:rPr lang="en-US" dirty="0"/>
              <a:t>Multiple consumers can read any single stream of messages without interfering with each other</a:t>
            </a:r>
          </a:p>
          <a:p>
            <a:pPr lvl="1"/>
            <a:r>
              <a:rPr lang="en-US" dirty="0"/>
              <a:t>Some pub/sub systems only allow one consumer to read a message</a:t>
            </a:r>
          </a:p>
          <a:p>
            <a:pPr lvl="1"/>
            <a:endParaRPr lang="en-US" dirty="0"/>
          </a:p>
          <a:p>
            <a:r>
              <a:rPr lang="en-US" dirty="0"/>
              <a:t>Disk-based Retention</a:t>
            </a:r>
          </a:p>
          <a:p>
            <a:pPr lvl="1"/>
            <a:r>
              <a:rPr lang="en-US" dirty="0"/>
              <a:t>Messages are committed to disk and stored with configurable retention rules</a:t>
            </a:r>
          </a:p>
        </p:txBody>
      </p:sp>
    </p:spTree>
    <p:extLst>
      <p:ext uri="{BB962C8B-B14F-4D97-AF65-F5344CB8AC3E}">
        <p14:creationId xmlns:p14="http://schemas.microsoft.com/office/powerpoint/2010/main" val="2341520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Kafka?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Scalable</a:t>
            </a:r>
          </a:p>
          <a:p>
            <a:pPr lvl="1"/>
            <a:r>
              <a:rPr lang="en-US" dirty="0"/>
              <a:t>Flexible scalability was a design goal for Kafka from the beginning</a:t>
            </a:r>
          </a:p>
          <a:p>
            <a:pPr lvl="1"/>
            <a:r>
              <a:rPr lang="en-US" dirty="0"/>
              <a:t>Expansions can be performed while the cluster is online</a:t>
            </a:r>
          </a:p>
          <a:p>
            <a:pPr lvl="1"/>
            <a:r>
              <a:rPr lang="en-US" dirty="0"/>
              <a:t>Clusters can be configured with a replication factor</a:t>
            </a:r>
          </a:p>
          <a:p>
            <a:pPr lvl="1"/>
            <a:endParaRPr lang="en-US" dirty="0"/>
          </a:p>
          <a:p>
            <a:r>
              <a:rPr lang="en-US" dirty="0"/>
              <a:t>High Performance</a:t>
            </a:r>
          </a:p>
          <a:p>
            <a:pPr lvl="1"/>
            <a:r>
              <a:rPr lang="en-US" dirty="0"/>
              <a:t>Producers, consumers, and brokers can all be scaled to handle very large message streams</a:t>
            </a:r>
          </a:p>
          <a:p>
            <a:pPr lvl="1"/>
            <a:r>
              <a:rPr lang="en-US" dirty="0"/>
              <a:t>Sub-second message latency to consumers</a:t>
            </a:r>
          </a:p>
        </p:txBody>
      </p:sp>
    </p:spTree>
    <p:extLst>
      <p:ext uri="{BB962C8B-B14F-4D97-AF65-F5344CB8AC3E}">
        <p14:creationId xmlns:p14="http://schemas.microsoft.com/office/powerpoint/2010/main" val="1336795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Petter</a:t>
            </a:r>
            <a:r>
              <a:rPr lang="en-US" dirty="0"/>
              <a:t> Graff</a:t>
            </a:r>
          </a:p>
          <a:p>
            <a:r>
              <a:rPr lang="en-US" dirty="0"/>
              <a:t>Founder and CEO of </a:t>
            </a:r>
            <a:r>
              <a:rPr lang="en-US" dirty="0" err="1"/>
              <a:t>SciSpike</a:t>
            </a:r>
            <a:endParaRPr lang="en-US" dirty="0"/>
          </a:p>
          <a:p>
            <a:r>
              <a:rPr lang="en-US" dirty="0"/>
              <a:t>I've been consulting with PayPal since 2010</a:t>
            </a:r>
          </a:p>
          <a:p>
            <a:pPr lvl="1"/>
            <a:r>
              <a:rPr lang="en-US" dirty="0"/>
              <a:t>Courses:</a:t>
            </a:r>
          </a:p>
          <a:p>
            <a:pPr lvl="2"/>
            <a:r>
              <a:rPr lang="en-US" dirty="0" err="1"/>
              <a:t>BigData</a:t>
            </a:r>
            <a:r>
              <a:rPr lang="en-US" dirty="0"/>
              <a:t>, Raptor, Scala, Java, Design Patterns, Architectural Thinking, etc.</a:t>
            </a:r>
          </a:p>
          <a:p>
            <a:pPr lvl="1"/>
            <a:r>
              <a:rPr lang="en-US" dirty="0"/>
              <a:t>Consulting for various projects and initiatives </a:t>
            </a:r>
          </a:p>
          <a:p>
            <a:r>
              <a:rPr lang="en-US" dirty="0"/>
              <a:t>Main architect of </a:t>
            </a:r>
            <a:r>
              <a:rPr lang="en-US" dirty="0" err="1"/>
              <a:t>Yaktor</a:t>
            </a:r>
            <a:r>
              <a:rPr lang="en-US" dirty="0"/>
              <a:t> (https://</a:t>
            </a:r>
            <a:r>
              <a:rPr lang="en-US" dirty="0" err="1"/>
              <a:t>yaktor.io</a:t>
            </a:r>
            <a:r>
              <a:rPr lang="en-US" dirty="0"/>
              <a:t>)</a:t>
            </a:r>
          </a:p>
          <a:p>
            <a:r>
              <a:rPr lang="en-US" dirty="0"/>
              <a:t>O'Reilly author: </a:t>
            </a:r>
            <a:br>
              <a:rPr lang="en-US" dirty="0"/>
            </a:br>
            <a:r>
              <a:rPr lang="en-US" dirty="0"/>
              <a:t>Design Patterns in Java</a:t>
            </a:r>
          </a:p>
          <a:p>
            <a:r>
              <a:rPr lang="en-US" dirty="0"/>
              <a:t>Speaker at various conferences and events</a:t>
            </a:r>
          </a:p>
          <a:p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581400"/>
            <a:ext cx="1573890" cy="24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91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Kafka </a:t>
            </a:r>
            <a:r>
              <a:rPr lang="en-US"/>
              <a:t>Does NOT 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Not an end-user solution</a:t>
            </a:r>
          </a:p>
          <a:p>
            <a:pPr lvl="1"/>
            <a:r>
              <a:rPr lang="en-US" dirty="0"/>
              <a:t>You must write code for producers and consumers</a:t>
            </a:r>
          </a:p>
          <a:p>
            <a:endParaRPr lang="en-US" dirty="0"/>
          </a:p>
          <a:p>
            <a:r>
              <a:rPr lang="en-US" dirty="0"/>
              <a:t>Not a replacement for all features of a messaging systems</a:t>
            </a:r>
          </a:p>
          <a:p>
            <a:pPr lvl="1"/>
            <a:r>
              <a:rPr lang="en-US" dirty="0"/>
              <a:t>There are no individual queues controlling the consumption</a:t>
            </a:r>
          </a:p>
          <a:p>
            <a:pPr lvl="1"/>
            <a:r>
              <a:rPr lang="en-US" dirty="0"/>
              <a:t>No point-to-point messaging</a:t>
            </a:r>
          </a:p>
        </p:txBody>
      </p:sp>
    </p:spTree>
    <p:extLst>
      <p:ext uri="{BB962C8B-B14F-4D97-AF65-F5344CB8AC3E}">
        <p14:creationId xmlns:p14="http://schemas.microsoft.com/office/powerpoint/2010/main" val="127987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 the Big Data World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 descr="Kafka - Page 1 (7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20013"/>
            <a:ext cx="5291194" cy="545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5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Big?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Here are some numbers from LinkedIn</a:t>
            </a:r>
          </a:p>
          <a:p>
            <a:r>
              <a:rPr lang="en-US" dirty="0"/>
              <a:t>Per day:</a:t>
            </a:r>
          </a:p>
          <a:p>
            <a:pPr lvl="1"/>
            <a:r>
              <a:rPr lang="en-US" dirty="0"/>
              <a:t>800 billion messages</a:t>
            </a:r>
          </a:p>
          <a:p>
            <a:pPr lvl="1"/>
            <a:r>
              <a:rPr lang="en-US" dirty="0"/>
              <a:t>175 TB of data</a:t>
            </a:r>
          </a:p>
          <a:p>
            <a:pPr lvl="1"/>
            <a:r>
              <a:rPr lang="en-US" dirty="0"/>
              <a:t>650 TB of consumed data</a:t>
            </a:r>
          </a:p>
          <a:p>
            <a:r>
              <a:rPr lang="en-US" dirty="0"/>
              <a:t>Per second:</a:t>
            </a:r>
          </a:p>
          <a:p>
            <a:pPr lvl="1"/>
            <a:r>
              <a:rPr lang="en-US" dirty="0"/>
              <a:t>13 million messages</a:t>
            </a:r>
          </a:p>
          <a:p>
            <a:pPr lvl="1"/>
            <a:r>
              <a:rPr lang="en-US" dirty="0"/>
              <a:t>2.75 GB of data</a:t>
            </a:r>
          </a:p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1100 Kafka brokers</a:t>
            </a:r>
          </a:p>
          <a:p>
            <a:pPr lvl="1"/>
            <a:r>
              <a:rPr lang="en-US" dirty="0"/>
              <a:t>60 clusters</a:t>
            </a:r>
          </a:p>
        </p:txBody>
      </p:sp>
    </p:spTree>
    <p:extLst>
      <p:ext uri="{BB962C8B-B14F-4D97-AF65-F5344CB8AC3E}">
        <p14:creationId xmlns:p14="http://schemas.microsoft.com/office/powerpoint/2010/main" val="1921703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C186-1B24-E241-ACAA-665A3BBEC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Main Concepts: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3DA54-BA3E-5F40-A522-61FBE8525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8B1CC4-5211-A84D-A1DD-A12E7A07CA07}"/>
              </a:ext>
            </a:extLst>
          </p:cNvPr>
          <p:cNvSpPr/>
          <p:nvPr/>
        </p:nvSpPr>
        <p:spPr>
          <a:xfrm>
            <a:off x="217342" y="1676400"/>
            <a:ext cx="1339516" cy="35773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/>
              <a:t>Proucers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52443-D2E2-3E40-A6DF-DFEE6041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99" y="2236036"/>
            <a:ext cx="536501" cy="62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0604A-DA61-5E4E-812A-A3C577A7E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99" y="3102209"/>
            <a:ext cx="536501" cy="623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B50D3-0DBC-6F47-B0BA-E86DDEA53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99" y="3984525"/>
            <a:ext cx="536501" cy="62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956C7B-5EDE-3A44-8940-ABCE288C7EBB}"/>
              </a:ext>
            </a:extLst>
          </p:cNvPr>
          <p:cNvSpPr/>
          <p:nvPr/>
        </p:nvSpPr>
        <p:spPr>
          <a:xfrm>
            <a:off x="2190280" y="1676400"/>
            <a:ext cx="4596063" cy="35773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Kafka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4FD684-C10A-2942-AC6A-1A64C1F24D68}"/>
              </a:ext>
            </a:extLst>
          </p:cNvPr>
          <p:cNvSpPr/>
          <p:nvPr/>
        </p:nvSpPr>
        <p:spPr>
          <a:xfrm>
            <a:off x="7419766" y="1676400"/>
            <a:ext cx="1339516" cy="357738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Consumers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80B3D9-9521-4A48-BD15-E8306C30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82158" y="2236036"/>
            <a:ext cx="612114" cy="623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DE007-B62F-DC42-B620-9EE89671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82158" y="3102209"/>
            <a:ext cx="612114" cy="6235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DE89C1-A82B-5949-8EE5-4805737D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82158" y="3984525"/>
            <a:ext cx="612114" cy="6235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F32711-977F-5C4F-AB69-081DAE7D36BD}"/>
              </a:ext>
            </a:extLst>
          </p:cNvPr>
          <p:cNvSpPr/>
          <p:nvPr/>
        </p:nvSpPr>
        <p:spPr>
          <a:xfrm>
            <a:off x="2671262" y="2055632"/>
            <a:ext cx="3436941" cy="104657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/>
              <a:t>Topic 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FA2F68-A03C-054B-BA51-14A8AD31ADDD}"/>
              </a:ext>
            </a:extLst>
          </p:cNvPr>
          <p:cNvSpPr/>
          <p:nvPr/>
        </p:nvSpPr>
        <p:spPr>
          <a:xfrm>
            <a:off x="2671262" y="3654710"/>
            <a:ext cx="3436941" cy="104657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Topic 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525DB7-33FD-F149-B1AD-F2C542D6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49" y="1753220"/>
            <a:ext cx="918972" cy="918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CD00BF-3539-6840-B411-F3FFFDEC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2" y="2000002"/>
            <a:ext cx="918972" cy="918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E56565-5EBA-8D4D-857A-62E5C8924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356" y="2000002"/>
            <a:ext cx="918972" cy="918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8EBD4D-D0D5-604A-99A4-411A09FB2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416" y="2000002"/>
            <a:ext cx="918972" cy="9189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2AA614-E29F-E64E-A8FD-558565A4E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46" y="3589651"/>
            <a:ext cx="918972" cy="918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76CAF1-5773-694C-9BF5-8E1BEBF2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39" y="3448607"/>
            <a:ext cx="918972" cy="9189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34D071-92D2-CE45-A982-4913C4BD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024" y="3584071"/>
            <a:ext cx="918972" cy="9189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5B6BC3-33A0-C24C-9F17-4E6E4525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94" y="1738240"/>
            <a:ext cx="918972" cy="918972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BE0EAB3D-3771-3147-B327-66ED08CC23E5}"/>
              </a:ext>
            </a:extLst>
          </p:cNvPr>
          <p:cNvSpPr/>
          <p:nvPr/>
        </p:nvSpPr>
        <p:spPr>
          <a:xfrm>
            <a:off x="1256752" y="2459488"/>
            <a:ext cx="1213020" cy="1832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E0AAA90-5485-EA47-A177-2F017EAB8FB7}"/>
              </a:ext>
            </a:extLst>
          </p:cNvPr>
          <p:cNvSpPr/>
          <p:nvPr/>
        </p:nvSpPr>
        <p:spPr>
          <a:xfrm>
            <a:off x="1213312" y="4123314"/>
            <a:ext cx="1213020" cy="1832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61FFE52-5DB8-A941-B729-39E7A9A10359}"/>
              </a:ext>
            </a:extLst>
          </p:cNvPr>
          <p:cNvSpPr/>
          <p:nvPr/>
        </p:nvSpPr>
        <p:spPr>
          <a:xfrm rot="1225364">
            <a:off x="1293209" y="3528120"/>
            <a:ext cx="1213020" cy="1832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6FBBEC7-9F80-2347-B8FC-2A474ADB5037}"/>
              </a:ext>
            </a:extLst>
          </p:cNvPr>
          <p:cNvSpPr/>
          <p:nvPr/>
        </p:nvSpPr>
        <p:spPr>
          <a:xfrm rot="20341916">
            <a:off x="1356122" y="2904717"/>
            <a:ext cx="1213020" cy="1832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5E3CE1-F014-EC4A-83DA-5576C88C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8141">
            <a:off x="1545906" y="2862248"/>
            <a:ext cx="918972" cy="918972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2F79BAE-CDCA-8344-AA53-BBD9D3A11245}"/>
              </a:ext>
            </a:extLst>
          </p:cNvPr>
          <p:cNvSpPr/>
          <p:nvPr/>
        </p:nvSpPr>
        <p:spPr>
          <a:xfrm>
            <a:off x="6435966" y="4126968"/>
            <a:ext cx="1213020" cy="1832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4F4BC8C-4A1C-5944-A07D-9EF5550103E4}"/>
              </a:ext>
            </a:extLst>
          </p:cNvPr>
          <p:cNvSpPr/>
          <p:nvPr/>
        </p:nvSpPr>
        <p:spPr>
          <a:xfrm rot="20358788">
            <a:off x="6456385" y="3629278"/>
            <a:ext cx="1213020" cy="20668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548AEDF-7987-024A-9D31-0532D2993482}"/>
              </a:ext>
            </a:extLst>
          </p:cNvPr>
          <p:cNvSpPr/>
          <p:nvPr/>
        </p:nvSpPr>
        <p:spPr>
          <a:xfrm rot="1446271">
            <a:off x="6435966" y="3027586"/>
            <a:ext cx="1213020" cy="20668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529D6A8-7C1A-6546-AA0F-F5A12661A728}"/>
              </a:ext>
            </a:extLst>
          </p:cNvPr>
          <p:cNvSpPr/>
          <p:nvPr/>
        </p:nvSpPr>
        <p:spPr>
          <a:xfrm>
            <a:off x="6453996" y="2505470"/>
            <a:ext cx="1213020" cy="18323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1F9EB24-3872-A046-8EC5-FB303BBA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59295">
            <a:off x="6215702" y="3026875"/>
            <a:ext cx="918972" cy="9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40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8F17-EEF1-C64B-A0F9-41D20D11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Main Concepts: Message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6993ED-FF47-724B-9D7E-967885EBC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73153-6024-6C44-A00A-E3CA250ACA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032" y="2971800"/>
            <a:ext cx="8231258" cy="3299884"/>
          </a:xfrm>
        </p:spPr>
        <p:txBody>
          <a:bodyPr/>
          <a:lstStyle/>
          <a:p>
            <a:r>
              <a:rPr lang="en-US" dirty="0"/>
              <a:t>Kafka looks at every message as a sequence of bytes</a:t>
            </a:r>
          </a:p>
          <a:p>
            <a:r>
              <a:rPr lang="en-US" dirty="0"/>
              <a:t>The bytes are separated into:</a:t>
            </a:r>
          </a:p>
          <a:p>
            <a:pPr lvl="1"/>
            <a:r>
              <a:rPr lang="en-US" dirty="0"/>
              <a:t>Key</a:t>
            </a:r>
          </a:p>
          <a:p>
            <a:pPr lvl="2"/>
            <a:r>
              <a:rPr lang="en-US" dirty="0"/>
              <a:t>Used to determine partition (more about that later)</a:t>
            </a:r>
          </a:p>
          <a:p>
            <a:pPr lvl="1"/>
            <a:r>
              <a:rPr lang="en-US" dirty="0"/>
              <a:t>Value</a:t>
            </a:r>
          </a:p>
          <a:p>
            <a:pPr lvl="2"/>
            <a:r>
              <a:rPr lang="en-US" dirty="0"/>
              <a:t>The actual payload of the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45998-70E7-C04A-A7FB-0D59ED33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87045"/>
            <a:ext cx="2570674" cy="257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7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C7F15-BF94-954A-9689-9B744EE0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Key Concepts: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A3E0C-DBAD-5B44-9A57-CB5DF6C8A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052F5-61DC-F94A-A36F-91240DD286C9}"/>
              </a:ext>
            </a:extLst>
          </p:cNvPr>
          <p:cNvSpPr/>
          <p:nvPr/>
        </p:nvSpPr>
        <p:spPr>
          <a:xfrm>
            <a:off x="533399" y="1752600"/>
            <a:ext cx="8238239" cy="3886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Topic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2E3BAB-E0C5-C54A-9938-75351697A005}"/>
              </a:ext>
            </a:extLst>
          </p:cNvPr>
          <p:cNvSpPr/>
          <p:nvPr/>
        </p:nvSpPr>
        <p:spPr>
          <a:xfrm>
            <a:off x="829234" y="2024211"/>
            <a:ext cx="7554927" cy="967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Partition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C3265E-43DD-4E4A-A991-E4B3F82B2C19}"/>
              </a:ext>
            </a:extLst>
          </p:cNvPr>
          <p:cNvSpPr/>
          <p:nvPr/>
        </p:nvSpPr>
        <p:spPr>
          <a:xfrm>
            <a:off x="829233" y="2939946"/>
            <a:ext cx="7554927" cy="967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/>
              <a:t>Partition 1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857EC4-88D9-784A-ABEC-61CCF77ECEEC}"/>
              </a:ext>
            </a:extLst>
          </p:cNvPr>
          <p:cNvSpPr/>
          <p:nvPr/>
        </p:nvSpPr>
        <p:spPr>
          <a:xfrm>
            <a:off x="829232" y="3842712"/>
            <a:ext cx="7554927" cy="967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/>
              <a:t>Partition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AD3AC-7672-ED4E-9BB3-7F0606C9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2" y="1864396"/>
            <a:ext cx="1049523" cy="1049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E4C5B2-38EE-AF4B-955D-0539E477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12" y="1864396"/>
            <a:ext cx="1049523" cy="104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F5E09-DE41-C842-BDF0-73BB8C4A4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90" y="1864396"/>
            <a:ext cx="1049523" cy="1049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B0D757-797A-0A49-AE90-39032E0C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70" y="1851029"/>
            <a:ext cx="1049523" cy="1049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6D2CDE-CD7B-7946-97B8-36E9C616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0" y="1851029"/>
            <a:ext cx="1049523" cy="1049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1FF5B7-79A1-1648-B323-444AE340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28" y="1851029"/>
            <a:ext cx="1049523" cy="104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B45670-3453-D148-AE25-16FA2319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2" y="2821605"/>
            <a:ext cx="1049523" cy="10495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182A2-7778-2147-8953-E58EC6FBF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12" y="2821605"/>
            <a:ext cx="1049523" cy="10495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1E7E0-6B3C-9746-B009-9A07D4D1A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90" y="2821605"/>
            <a:ext cx="1049523" cy="1049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D0067C-888B-1F46-B62A-F41D25A6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70" y="2808238"/>
            <a:ext cx="1049523" cy="10495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BBA8E9-9DFE-E049-BAD6-BAC791B0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0" y="2808238"/>
            <a:ext cx="1049523" cy="1049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03D244-B3BA-F34B-A4BD-3FFF597E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899" y="3700420"/>
            <a:ext cx="1049523" cy="10495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D66BCB-BA2E-264A-B38A-EF0E26D2B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2" y="3724099"/>
            <a:ext cx="1049523" cy="1049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42376F-E480-504B-93DA-23087F1C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12" y="3724099"/>
            <a:ext cx="1049523" cy="10495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D993E9-8E23-7048-B8E4-BBB4C584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90" y="3724099"/>
            <a:ext cx="1049523" cy="10495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55618A-5358-7B4E-BB30-331E14B7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70" y="3710732"/>
            <a:ext cx="1049523" cy="10495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69D14C-FFA7-CC49-AEEA-2E9E7CDE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0" y="3710732"/>
            <a:ext cx="1049523" cy="10495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457609-A315-1446-8F3B-B5675B0D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70" y="3710732"/>
            <a:ext cx="1049523" cy="10495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BE6E62-AFC5-3145-B2D0-F355F50E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708" y="1860768"/>
            <a:ext cx="1049523" cy="10495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B177AE-908E-3242-B820-DEC1E0D5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6" y="1860768"/>
            <a:ext cx="1049523" cy="10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7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F14D8-0419-C047-86F0-EEFD0BC9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Key Concepts: Partitions vs.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2EE8A-812F-124C-8377-9B624159C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20DF4-204E-CD4C-B2AF-D58F0E4570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032" y="4876800"/>
            <a:ext cx="8231258" cy="1394884"/>
          </a:xfrm>
        </p:spPr>
        <p:txBody>
          <a:bodyPr/>
          <a:lstStyle/>
          <a:p>
            <a:r>
              <a:rPr lang="en-US" dirty="0"/>
              <a:t>Partitions are to topics as lanes to roads</a:t>
            </a:r>
          </a:p>
          <a:p>
            <a:pPr lvl="1"/>
            <a:r>
              <a:rPr lang="en-US" dirty="0"/>
              <a:t>Difference, messages don’t change lanes…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2418C-905F-A344-A403-F8BC7FAE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4" y="1006745"/>
            <a:ext cx="8083759" cy="3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90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B790-CBCB-FC48-A7B5-334996D6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Main Concepts: Broker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43F69-E089-E44F-B8A8-2D777496E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8C41234-75CF-B94F-8CDC-FCAC774BB8C7}"/>
              </a:ext>
            </a:extLst>
          </p:cNvPr>
          <p:cNvSpPr txBox="1">
            <a:spLocks/>
          </p:cNvSpPr>
          <p:nvPr/>
        </p:nvSpPr>
        <p:spPr>
          <a:xfrm>
            <a:off x="2400502" y="1784856"/>
            <a:ext cx="6185647" cy="36603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 server or process running Kafka</a:t>
            </a:r>
          </a:p>
          <a:p>
            <a:r>
              <a:rPr lang="en-US"/>
              <a:t>Holds multiple partitions across multiple topics</a:t>
            </a:r>
          </a:p>
          <a:p>
            <a:r>
              <a:rPr lang="en-US"/>
              <a:t>The physical manifestation of Kafka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90372-86DD-2C40-AAD2-02454CDC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3" y="2054948"/>
            <a:ext cx="1337790" cy="31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8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E279-EC7E-714D-8A41-CF0FA2CF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Main Concepts: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27EE83-4003-ED49-BFC0-9FE49001B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FC0F4-BC67-FC41-9F2D-71672D7D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99" y="2481341"/>
            <a:ext cx="737014" cy="1718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40334-1D04-0F48-9FD4-272B60B95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99" y="2633741"/>
            <a:ext cx="737014" cy="1718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D7368-1B46-7D44-A1FB-5CE41B22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99" y="2786141"/>
            <a:ext cx="737014" cy="1718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0A205-9FD4-4A47-B701-44D86DD9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99" y="2938541"/>
            <a:ext cx="737014" cy="1718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8A6FD1-B532-2341-91CE-AABF02C7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99" y="3090941"/>
            <a:ext cx="737014" cy="1718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FADD2-C314-0942-BC8A-E589E989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11" y="2481341"/>
            <a:ext cx="737014" cy="1718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F52715-A245-C649-B013-E4BF6CB3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11" y="2633741"/>
            <a:ext cx="737014" cy="1718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399F7-4665-BC4A-B24A-B475ACF5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311" y="2786141"/>
            <a:ext cx="737014" cy="1718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59AB7-C4ED-9C44-838D-AFF28C76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711" y="2938541"/>
            <a:ext cx="737014" cy="1718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3C83C3-A774-8C47-8082-C097EDB5C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111" y="3090941"/>
            <a:ext cx="737014" cy="1718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00F591-3027-2A4D-B68A-2CA5B2952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23" y="2533375"/>
            <a:ext cx="737014" cy="1718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15A10A-3E8D-ED40-A74F-CC8827D9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23" y="2685775"/>
            <a:ext cx="737014" cy="17189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D13182-2DF8-5D4A-9284-8B472A7A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3" y="2838175"/>
            <a:ext cx="737014" cy="17189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40A840-0CA1-AC44-B22F-7808410C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123" y="2990575"/>
            <a:ext cx="737014" cy="17189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BC05D-4A1D-E744-AA7C-A02DE41D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523" y="3142975"/>
            <a:ext cx="737014" cy="171898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F2C384F-7330-1C4F-B182-924B50AE3A30}"/>
              </a:ext>
            </a:extLst>
          </p:cNvPr>
          <p:cNvSpPr/>
          <p:nvPr/>
        </p:nvSpPr>
        <p:spPr>
          <a:xfrm>
            <a:off x="354690" y="1912774"/>
            <a:ext cx="2330823" cy="3558988"/>
          </a:xfrm>
          <a:prstGeom prst="rect">
            <a:avLst/>
          </a:prstGeom>
          <a:noFill/>
          <a:ln w="47625">
            <a:solidFill>
              <a:srgbClr val="CC000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>
                <a:solidFill>
                  <a:schemeClr val="tx1"/>
                </a:solidFill>
              </a:rPr>
              <a:t>Availability Zone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34D4E9-0A7C-A342-B31F-C3C461006F4A}"/>
              </a:ext>
            </a:extLst>
          </p:cNvPr>
          <p:cNvSpPr/>
          <p:nvPr/>
        </p:nvSpPr>
        <p:spPr>
          <a:xfrm>
            <a:off x="6587734" y="1866138"/>
            <a:ext cx="2330823" cy="3558988"/>
          </a:xfrm>
          <a:prstGeom prst="rect">
            <a:avLst/>
          </a:prstGeom>
          <a:noFill/>
          <a:ln w="47625">
            <a:solidFill>
              <a:srgbClr val="CC000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>
                <a:solidFill>
                  <a:schemeClr val="tx1"/>
                </a:solidFill>
              </a:rPr>
              <a:t>Availability Zone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60D995-B5BE-4040-AFFA-956F58D4725D}"/>
              </a:ext>
            </a:extLst>
          </p:cNvPr>
          <p:cNvSpPr/>
          <p:nvPr/>
        </p:nvSpPr>
        <p:spPr>
          <a:xfrm>
            <a:off x="3536207" y="1912774"/>
            <a:ext cx="2330823" cy="3558988"/>
          </a:xfrm>
          <a:prstGeom prst="rect">
            <a:avLst/>
          </a:prstGeom>
          <a:noFill/>
          <a:ln w="47625">
            <a:solidFill>
              <a:srgbClr val="CC000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>
                <a:solidFill>
                  <a:schemeClr val="tx1"/>
                </a:solidFill>
              </a:rPr>
              <a:t>Availability Zone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7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9241-D70B-E84B-851B-BD20DF03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Main Concepts: Partitions and Clusters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7D67B2-B669-E049-9559-2CE622960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F206-2F55-8641-BA26-A50546F881C7}"/>
              </a:ext>
            </a:extLst>
          </p:cNvPr>
          <p:cNvSpPr/>
          <p:nvPr/>
        </p:nvSpPr>
        <p:spPr>
          <a:xfrm>
            <a:off x="694764" y="1880491"/>
            <a:ext cx="3576918" cy="1658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Kafka Broker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4223E-8203-DF4A-8043-C5C6B46C001E}"/>
              </a:ext>
            </a:extLst>
          </p:cNvPr>
          <p:cNvSpPr/>
          <p:nvPr/>
        </p:nvSpPr>
        <p:spPr>
          <a:xfrm>
            <a:off x="694764" y="3694863"/>
            <a:ext cx="3576918" cy="1658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Kafka Broker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06C9B-C92C-724D-83C0-EE9F222A0122}"/>
              </a:ext>
            </a:extLst>
          </p:cNvPr>
          <p:cNvSpPr/>
          <p:nvPr/>
        </p:nvSpPr>
        <p:spPr>
          <a:xfrm>
            <a:off x="4495800" y="1880490"/>
            <a:ext cx="3576918" cy="16584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Kafka Broker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D30C2-A6A2-F04F-A4C2-3EA82CFAE8E1}"/>
              </a:ext>
            </a:extLst>
          </p:cNvPr>
          <p:cNvSpPr/>
          <p:nvPr/>
        </p:nvSpPr>
        <p:spPr>
          <a:xfrm>
            <a:off x="4495800" y="3694863"/>
            <a:ext cx="3576918" cy="165847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/>
              <a:t>ZooKeeper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C0A39-9267-A34C-8C52-D466BEC457BE}"/>
              </a:ext>
            </a:extLst>
          </p:cNvPr>
          <p:cNvSpPr/>
          <p:nvPr/>
        </p:nvSpPr>
        <p:spPr>
          <a:xfrm>
            <a:off x="1013011" y="2318640"/>
            <a:ext cx="2940423" cy="3503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Partition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C592F-676B-5A4D-A764-E39DA91712DB}"/>
              </a:ext>
            </a:extLst>
          </p:cNvPr>
          <p:cNvSpPr/>
          <p:nvPr/>
        </p:nvSpPr>
        <p:spPr>
          <a:xfrm>
            <a:off x="4814047" y="2318641"/>
            <a:ext cx="2940423" cy="3503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 </a:t>
            </a:r>
            <a:r>
              <a:rPr lang="en-US"/>
              <a:t>Partition 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FC359-8255-354D-8111-CEA8BED48CB9}"/>
              </a:ext>
            </a:extLst>
          </p:cNvPr>
          <p:cNvSpPr/>
          <p:nvPr/>
        </p:nvSpPr>
        <p:spPr>
          <a:xfrm>
            <a:off x="1013011" y="4093047"/>
            <a:ext cx="2940423" cy="3503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 Partition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337B9-4C0C-6A43-8F46-40A9D1CF35A9}"/>
              </a:ext>
            </a:extLst>
          </p:cNvPr>
          <p:cNvSpPr/>
          <p:nvPr/>
        </p:nvSpPr>
        <p:spPr>
          <a:xfrm>
            <a:off x="1013009" y="2716824"/>
            <a:ext cx="2940423" cy="3503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Replica Partition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A3DC3-6F5A-2249-8C3A-4D4A3B7E4CD3}"/>
              </a:ext>
            </a:extLst>
          </p:cNvPr>
          <p:cNvSpPr/>
          <p:nvPr/>
        </p:nvSpPr>
        <p:spPr>
          <a:xfrm>
            <a:off x="1013009" y="3130837"/>
            <a:ext cx="2940423" cy="3503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Replica Partition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CF94-6884-664B-ADA1-4FA76BCE9D5E}"/>
              </a:ext>
            </a:extLst>
          </p:cNvPr>
          <p:cNvSpPr/>
          <p:nvPr/>
        </p:nvSpPr>
        <p:spPr>
          <a:xfrm>
            <a:off x="1013009" y="4491272"/>
            <a:ext cx="2940423" cy="3503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Replica Partition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6CA36-988C-1A43-A233-685C3569AAC7}"/>
              </a:ext>
            </a:extLst>
          </p:cNvPr>
          <p:cNvSpPr/>
          <p:nvPr/>
        </p:nvSpPr>
        <p:spPr>
          <a:xfrm>
            <a:off x="1013009" y="4905285"/>
            <a:ext cx="2940423" cy="3503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Replica Partition </a:t>
            </a:r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0A6D2-48DB-7C4F-804E-A762E5C9C60F}"/>
              </a:ext>
            </a:extLst>
          </p:cNvPr>
          <p:cNvSpPr/>
          <p:nvPr/>
        </p:nvSpPr>
        <p:spPr>
          <a:xfrm>
            <a:off x="4814047" y="2725787"/>
            <a:ext cx="2940423" cy="3503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Replica Partition 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BFAFBE-605E-D24B-A4B3-C1A0B992A8FC}"/>
              </a:ext>
            </a:extLst>
          </p:cNvPr>
          <p:cNvSpPr/>
          <p:nvPr/>
        </p:nvSpPr>
        <p:spPr>
          <a:xfrm>
            <a:off x="4814047" y="3139800"/>
            <a:ext cx="2940423" cy="3503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Replica Partition 2</a:t>
            </a:r>
          </a:p>
        </p:txBody>
      </p:sp>
    </p:spTree>
    <p:extLst>
      <p:ext uri="{BB962C8B-B14F-4D97-AF65-F5344CB8AC3E}">
        <p14:creationId xmlns:p14="http://schemas.microsoft.com/office/powerpoint/2010/main" val="68749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1295400"/>
            <a:ext cx="3914168" cy="4976284"/>
          </a:xfrm>
        </p:spPr>
        <p:txBody>
          <a:bodyPr/>
          <a:lstStyle/>
          <a:p>
            <a:r>
              <a:rPr lang="en-US" dirty="0"/>
              <a:t>What's your name?</a:t>
            </a:r>
          </a:p>
          <a:p>
            <a:endParaRPr lang="en-US" dirty="0"/>
          </a:p>
          <a:p>
            <a:r>
              <a:rPr lang="en-US" dirty="0"/>
              <a:t>What's your role?</a:t>
            </a:r>
          </a:p>
          <a:p>
            <a:endParaRPr lang="en-US" dirty="0"/>
          </a:p>
          <a:p>
            <a:r>
              <a:rPr lang="en-US" dirty="0"/>
              <a:t>Have you already used Kafka?</a:t>
            </a:r>
          </a:p>
          <a:p>
            <a:endParaRPr lang="en-US" dirty="0"/>
          </a:p>
          <a:p>
            <a:r>
              <a:rPr lang="en-US" dirty="0"/>
              <a:t>What are your expectations?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295400"/>
            <a:ext cx="4495800" cy="3392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684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Apache Kafka is an open source, distributed, partitioned, and replicated commit-log based publish-subscribe messaging system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High Performance</a:t>
            </a:r>
          </a:p>
          <a:p>
            <a:pPr lvl="1"/>
            <a:r>
              <a:rPr lang="en-US" dirty="0"/>
              <a:t>Multiple Consumers</a:t>
            </a:r>
          </a:p>
          <a:p>
            <a:pPr lvl="1"/>
            <a:r>
              <a:rPr lang="en-US" dirty="0"/>
              <a:t>Multiple Producers</a:t>
            </a:r>
          </a:p>
          <a:p>
            <a:pPr lvl="1"/>
            <a:r>
              <a:rPr lang="en-US"/>
              <a:t>Disk-based Retention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1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of Exercise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 you have Docker installed?</a:t>
            </a:r>
          </a:p>
          <a:p>
            <a:endParaRPr lang="en-US" dirty="0"/>
          </a:p>
          <a:p>
            <a:r>
              <a:rPr lang="en-US" dirty="0"/>
              <a:t>We will be using Docker to run Kafka</a:t>
            </a:r>
          </a:p>
          <a:p>
            <a:r>
              <a:rPr lang="en-US" dirty="0"/>
              <a:t>If you have not done so already, please install Docker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docs.docker.com</a:t>
            </a:r>
            <a:r>
              <a:rPr lang="en-US" dirty="0"/>
              <a:t>/engine/installation/</a:t>
            </a:r>
          </a:p>
          <a:p>
            <a:pPr lvl="1"/>
            <a:endParaRPr lang="en-US" dirty="0"/>
          </a:p>
          <a:p>
            <a:r>
              <a:rPr lang="en-US" dirty="0"/>
              <a:t>Check if Docker works by running</a:t>
            </a:r>
          </a:p>
        </p:txBody>
      </p:sp>
    </p:spTree>
    <p:extLst>
      <p:ext uri="{BB962C8B-B14F-4D97-AF65-F5344CB8AC3E}">
        <p14:creationId xmlns:p14="http://schemas.microsoft.com/office/powerpoint/2010/main" val="1085029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installation of Docker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599" y="947397"/>
            <a:ext cx="8204373" cy="53245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$ </a:t>
            </a:r>
            <a:r>
              <a:rPr lang="en-US" sz="1400" b="1" dirty="0" err="1">
                <a:solidFill>
                  <a:srgbClr val="FFFF00"/>
                </a:solidFill>
                <a:latin typeface="Menlo-Regular" charset="0"/>
              </a:rPr>
              <a:t>docker</a:t>
            </a:r>
            <a:r>
              <a:rPr lang="en-US" sz="1400" b="1" dirty="0">
                <a:solidFill>
                  <a:srgbClr val="FFFF00"/>
                </a:solidFill>
                <a:latin typeface="Menlo-Regular" charset="0"/>
              </a:rPr>
              <a:t> -v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Docker version 1.13.0, build 49bf474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$ </a:t>
            </a:r>
            <a:r>
              <a:rPr lang="en-US" sz="1400" b="1" dirty="0" err="1">
                <a:solidFill>
                  <a:srgbClr val="FFFF00"/>
                </a:solidFill>
                <a:latin typeface="Menlo-Regular" charset="0"/>
              </a:rPr>
              <a:t>docker</a:t>
            </a:r>
            <a:r>
              <a:rPr lang="en-US" sz="1400" b="1" dirty="0">
                <a:solidFill>
                  <a:srgbClr val="FFFF00"/>
                </a:solidFill>
                <a:latin typeface="Menlo-Regular" charset="0"/>
              </a:rPr>
              <a:t> run hello-world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Unable to find image '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hello-world:latest</a:t>
            </a:r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' locally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latest: Pulling from library/hello-world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78445dd45222: Already exists 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Digest: sha256:c5515758d4c5e1e838e9cd307f6c6a0d620b5e07e6f927b07d05f6d12a1ac8d7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Status: Downloaded newer image for 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hello-world:latest</a:t>
            </a:r>
            <a:endParaRPr lang="en-US" sz="1200" dirty="0">
              <a:solidFill>
                <a:schemeClr val="bg1"/>
              </a:solidFill>
              <a:latin typeface="Menlo-Regular" charset="0"/>
            </a:endParaRPr>
          </a:p>
          <a:p>
            <a:endParaRPr lang="en-US" sz="1200" dirty="0">
              <a:solidFill>
                <a:schemeClr val="bg1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Hello from Docker!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This message shows that your installation appears to be working correctly.</a:t>
            </a:r>
          </a:p>
          <a:p>
            <a:endParaRPr lang="en-US" sz="1200" dirty="0">
              <a:solidFill>
                <a:schemeClr val="bg1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To generate this message, Docker took the following steps: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1. The Docker client contacted the Docker daemon.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2. The Docker daemon pulled the "hello-world" image from the Docker Hub.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3. The Docker daemon created a new container from that image which runs the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   executable that produces the output you are currently reading.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4. The Docker daemon streamed that output to the Docker client, which sent it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   to your terminal.</a:t>
            </a:r>
          </a:p>
          <a:p>
            <a:endParaRPr lang="en-US" sz="1200" dirty="0">
              <a:solidFill>
                <a:schemeClr val="bg1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To try something more ambitious, you can run an Ubuntu container with: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$ 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docker</a:t>
            </a:r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run -it 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ubuntu</a:t>
            </a:r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bash</a:t>
            </a:r>
          </a:p>
          <a:p>
            <a:endParaRPr lang="en-US" sz="1200" dirty="0">
              <a:solidFill>
                <a:schemeClr val="bg1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Share images, automate workflows, and more with a free Docker ID: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https://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cloud.docker.com</a:t>
            </a:r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/</a:t>
            </a:r>
          </a:p>
          <a:p>
            <a:endParaRPr lang="en-US" sz="1200" dirty="0">
              <a:solidFill>
                <a:schemeClr val="bg1"/>
              </a:solidFill>
              <a:latin typeface="Menlo-Regula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For more examples and ideas, visit:</a:t>
            </a:r>
          </a:p>
          <a:p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 https://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docs.docker.com</a:t>
            </a:r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/engine/</a:t>
            </a:r>
            <a:r>
              <a:rPr lang="en-US" sz="1200" dirty="0" err="1">
                <a:solidFill>
                  <a:schemeClr val="bg1"/>
                </a:solidFill>
                <a:latin typeface="Menlo-Regular" charset="0"/>
              </a:rPr>
              <a:t>userguide</a:t>
            </a:r>
            <a:r>
              <a:rPr lang="en-US" sz="1200" dirty="0">
                <a:solidFill>
                  <a:schemeClr val="bg1"/>
                </a:solidFill>
                <a:latin typeface="Menlo-Regular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10554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docker-compose.yml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95400"/>
            <a:ext cx="8355690" cy="48936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version: '2'</a:t>
            </a:r>
          </a:p>
          <a:p>
            <a:r>
              <a:rPr lang="en-US" sz="2400" dirty="0"/>
              <a:t>services:</a:t>
            </a:r>
          </a:p>
          <a:p>
            <a:r>
              <a:rPr lang="en-US" sz="2400" dirty="0"/>
              <a:t>    zookeeper:</a:t>
            </a:r>
          </a:p>
          <a:p>
            <a:r>
              <a:rPr lang="en-US" sz="2400" dirty="0"/>
              <a:t>        image: </a:t>
            </a:r>
            <a:r>
              <a:rPr lang="en-US" sz="2400" dirty="0" err="1"/>
              <a:t>wurstmeister</a:t>
            </a:r>
            <a:r>
              <a:rPr lang="en-US" sz="2400" dirty="0"/>
              <a:t>/zookeeper:3.4.6</a:t>
            </a:r>
          </a:p>
          <a:p>
            <a:r>
              <a:rPr lang="en-US" sz="2400" dirty="0"/>
              <a:t>        ports:</a:t>
            </a:r>
          </a:p>
          <a:p>
            <a:r>
              <a:rPr lang="en-US" sz="2400" dirty="0"/>
              <a:t>          - 2181:2181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kafka</a:t>
            </a:r>
            <a:r>
              <a:rPr lang="en-US" sz="2400" dirty="0"/>
              <a:t>:</a:t>
            </a:r>
          </a:p>
          <a:p>
            <a:r>
              <a:rPr lang="en-US" sz="2400" dirty="0"/>
              <a:t>        image: </a:t>
            </a:r>
            <a:r>
              <a:rPr lang="en-US" sz="2400" dirty="0" err="1"/>
              <a:t>wurstmeister</a:t>
            </a:r>
            <a:r>
              <a:rPr lang="en-US" sz="2400" dirty="0"/>
              <a:t>/kafka:1.1.0</a:t>
            </a:r>
          </a:p>
          <a:p>
            <a:r>
              <a:rPr lang="en-US" sz="2400" dirty="0"/>
              <a:t>        environment:</a:t>
            </a:r>
          </a:p>
          <a:p>
            <a:r>
              <a:rPr lang="en-US" sz="2400" dirty="0"/>
              <a:t>            KAFKA_LISTENERS: PLAINTEXT://kafka:9092</a:t>
            </a:r>
          </a:p>
          <a:p>
            <a:r>
              <a:rPr lang="en-US" sz="2400" dirty="0"/>
              <a:t>            KAFKA_ZOOKEEPER_CONNECT: zookeeper:2181</a:t>
            </a:r>
          </a:p>
          <a:p>
            <a:r>
              <a:rPr lang="en-US" sz="2400" dirty="0"/>
              <a:t>        ports:</a:t>
            </a:r>
          </a:p>
          <a:p>
            <a:r>
              <a:rPr lang="en-US" sz="2400" dirty="0"/>
              <a:t>            - 9092:9092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3810000" y="1447800"/>
            <a:ext cx="2743200" cy="762000"/>
          </a:xfrm>
          <a:prstGeom prst="wedgeRectCallout">
            <a:avLst>
              <a:gd name="adj1" fmla="val -47222"/>
              <a:gd name="adj2" fmla="val 7875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Run Zookeeper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4038600" y="2980223"/>
            <a:ext cx="2743200" cy="762000"/>
          </a:xfrm>
          <a:prstGeom prst="wedgeRectCallout">
            <a:avLst>
              <a:gd name="adj1" fmla="val -47222"/>
              <a:gd name="adj2" fmla="val 7875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Run Kafka</a:t>
            </a:r>
          </a:p>
        </p:txBody>
      </p:sp>
    </p:spTree>
    <p:extLst>
      <p:ext uri="{BB962C8B-B14F-4D97-AF65-F5344CB8AC3E}">
        <p14:creationId xmlns:p14="http://schemas.microsoft.com/office/powerpoint/2010/main" val="421362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Kafka CLI Commands (used in exercise)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can be configured via the command</a:t>
            </a:r>
          </a:p>
          <a:p>
            <a:r>
              <a:rPr lang="en-US" dirty="0"/>
              <a:t>Key commands</a:t>
            </a:r>
          </a:p>
          <a:p>
            <a:pPr lvl="1"/>
            <a:r>
              <a:rPr lang="en-US" dirty="0" err="1"/>
              <a:t>kafka-topics.sh</a:t>
            </a:r>
            <a:endParaRPr lang="en-US" dirty="0"/>
          </a:p>
          <a:p>
            <a:pPr lvl="2"/>
            <a:r>
              <a:rPr lang="en-US" dirty="0"/>
              <a:t>Allows us to manipulate and view topics</a:t>
            </a:r>
          </a:p>
          <a:p>
            <a:pPr lvl="1"/>
            <a:r>
              <a:rPr lang="en-US" dirty="0" err="1"/>
              <a:t>kafka</a:t>
            </a:r>
            <a:r>
              <a:rPr lang="en-US" dirty="0"/>
              <a:t>-console-</a:t>
            </a:r>
            <a:r>
              <a:rPr lang="en-US" dirty="0" err="1"/>
              <a:t>producer.sh</a:t>
            </a:r>
            <a:endParaRPr lang="en-US" dirty="0"/>
          </a:p>
          <a:p>
            <a:pPr lvl="2"/>
            <a:r>
              <a:rPr lang="en-US" dirty="0"/>
              <a:t>Allows us to produce data from using </a:t>
            </a:r>
            <a:r>
              <a:rPr lang="en-US" dirty="0" err="1"/>
              <a:t>stdin</a:t>
            </a:r>
            <a:endParaRPr lang="en-US" dirty="0"/>
          </a:p>
          <a:p>
            <a:pPr lvl="1"/>
            <a:r>
              <a:rPr lang="en-US" dirty="0" err="1"/>
              <a:t>kafka</a:t>
            </a:r>
            <a:r>
              <a:rPr lang="en-US" dirty="0"/>
              <a:t>-console-</a:t>
            </a:r>
            <a:r>
              <a:rPr lang="en-US" dirty="0" err="1"/>
              <a:t>consumer.sh</a:t>
            </a:r>
            <a:endParaRPr lang="en-US" dirty="0"/>
          </a:p>
          <a:p>
            <a:pPr lvl="2"/>
            <a:r>
              <a:rPr lang="en-US" dirty="0"/>
              <a:t>Allows us to consume messages from the console</a:t>
            </a:r>
          </a:p>
          <a:p>
            <a:r>
              <a:rPr lang="en-US" dirty="0"/>
              <a:t>We're running all tools in </a:t>
            </a:r>
            <a:r>
              <a:rPr lang="en-US" dirty="0" err="1"/>
              <a:t>docker</a:t>
            </a:r>
            <a:r>
              <a:rPr lang="en-US" dirty="0"/>
              <a:t>, so we have to 'reach into' the </a:t>
            </a:r>
            <a:r>
              <a:rPr lang="en-US" dirty="0" err="1"/>
              <a:t>docker</a:t>
            </a:r>
            <a:r>
              <a:rPr lang="en-US" dirty="0"/>
              <a:t> instance, hence our commands look like this:</a:t>
            </a:r>
          </a:p>
          <a:p>
            <a:pPr lvl="1"/>
            <a:r>
              <a:rPr lang="en-US" dirty="0"/>
              <a:t>docker-compose exec </a:t>
            </a:r>
            <a:r>
              <a:rPr lang="en-US" dirty="0" err="1"/>
              <a:t>kafka</a:t>
            </a:r>
            <a:r>
              <a:rPr lang="en-US" dirty="0"/>
              <a:t> /opt/</a:t>
            </a:r>
            <a:r>
              <a:rPr lang="en-US" dirty="0" err="1"/>
              <a:t>kafka</a:t>
            </a:r>
            <a:r>
              <a:rPr lang="en-US" dirty="0"/>
              <a:t>/bin/CMD</a:t>
            </a:r>
          </a:p>
          <a:p>
            <a:pPr lvl="1"/>
            <a:r>
              <a:rPr lang="en-US" dirty="0"/>
              <a:t>You may want to alias these commands to reduce typing or simply run a bash shell inside the </a:t>
            </a:r>
            <a:r>
              <a:rPr lang="en-US" dirty="0" err="1"/>
              <a:t>docker</a:t>
            </a:r>
            <a:r>
              <a:rPr lang="en-US" dirty="0"/>
              <a:t> image</a:t>
            </a:r>
          </a:p>
          <a:p>
            <a:pPr lvl="2"/>
            <a:r>
              <a:rPr lang="en-US" dirty="0" err="1"/>
              <a:t>docker</a:t>
            </a:r>
            <a:r>
              <a:rPr lang="en-US" dirty="0"/>
              <a:t>-compose exec </a:t>
            </a:r>
            <a:r>
              <a:rPr lang="en-US" dirty="0" err="1"/>
              <a:t>kafka</a:t>
            </a:r>
            <a:r>
              <a:rPr lang="en-US" dirty="0"/>
              <a:t> /bin/bash</a:t>
            </a:r>
          </a:p>
        </p:txBody>
      </p:sp>
    </p:spTree>
    <p:extLst>
      <p:ext uri="{BB962C8B-B14F-4D97-AF65-F5344CB8AC3E}">
        <p14:creationId xmlns:p14="http://schemas.microsoft.com/office/powerpoint/2010/main" val="185320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this lab we'll simply ensure that we can run Kafka</a:t>
            </a:r>
          </a:p>
          <a:p>
            <a:r>
              <a:rPr lang="en-US" dirty="0"/>
              <a:t>We'll run Kafka using Docker</a:t>
            </a:r>
          </a:p>
          <a:p>
            <a:pPr lvl="1"/>
            <a:r>
              <a:rPr lang="en-US" dirty="0"/>
              <a:t>Easy configuration </a:t>
            </a:r>
          </a:p>
          <a:p>
            <a:pPr lvl="1"/>
            <a:r>
              <a:rPr lang="en-US" dirty="0"/>
              <a:t>Runs Kafka and Zookeeper</a:t>
            </a:r>
          </a:p>
          <a:p>
            <a:pPr lvl="1"/>
            <a:r>
              <a:rPr lang="en-US" dirty="0"/>
              <a:t>Flexible setup that allows us to setup a cluster of machines for later exercises</a:t>
            </a:r>
          </a:p>
          <a:p>
            <a:r>
              <a:rPr lang="en-US" dirty="0"/>
              <a:t>The lab simply:</a:t>
            </a:r>
          </a:p>
          <a:p>
            <a:pPr marL="738188" lvl="1" indent="-457200">
              <a:buFont typeface="+mj-lt"/>
              <a:buAutoNum type="arabicPeriod"/>
            </a:pPr>
            <a:r>
              <a:rPr lang="en-US" dirty="0"/>
              <a:t>Starts the </a:t>
            </a:r>
            <a:r>
              <a:rPr lang="en-US" dirty="0" err="1"/>
              <a:t>docker</a:t>
            </a:r>
            <a:r>
              <a:rPr lang="en-US" dirty="0"/>
              <a:t> images using </a:t>
            </a:r>
            <a:r>
              <a:rPr lang="en-US" dirty="0" err="1"/>
              <a:t>docker</a:t>
            </a:r>
            <a:r>
              <a:rPr lang="en-US" dirty="0"/>
              <a:t>-compose</a:t>
            </a:r>
          </a:p>
          <a:p>
            <a:pPr marL="738188" lvl="1" indent="-457200">
              <a:buFont typeface="+mj-lt"/>
              <a:buAutoNum type="arabicPeriod"/>
            </a:pPr>
            <a:r>
              <a:rPr lang="en-US" dirty="0"/>
              <a:t>Runs a simple producer</a:t>
            </a:r>
          </a:p>
          <a:p>
            <a:pPr marL="738188" lvl="1" indent="-457200">
              <a:buFont typeface="+mj-lt"/>
              <a:buAutoNum type="arabicPeriod"/>
            </a:pPr>
            <a:r>
              <a:rPr lang="en-US" dirty="0"/>
              <a:t>Runs a simple consumer</a:t>
            </a:r>
          </a:p>
          <a:p>
            <a:pPr marL="738188" lvl="1" indent="-457200">
              <a:buFont typeface="+mj-lt"/>
              <a:buAutoNum type="arabicPeriod"/>
            </a:pPr>
            <a:r>
              <a:rPr lang="en-US" dirty="0"/>
              <a:t>Allows you to type messages in the producer and see them consumed by the consumer</a:t>
            </a:r>
          </a:p>
        </p:txBody>
      </p:sp>
    </p:spTree>
    <p:extLst>
      <p:ext uri="{BB962C8B-B14F-4D97-AF65-F5344CB8AC3E}">
        <p14:creationId xmlns:p14="http://schemas.microsoft.com/office/powerpoint/2010/main" val="147889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B12F-14FE-8345-BAA0-C2080075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Start Kafka and </a:t>
            </a:r>
            <a:r>
              <a:rPr lang="en-US" dirty="0" err="1"/>
              <a:t>ZooKeeper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3DBE8-7474-FB4C-8406-8E122DED7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63243795-3488-6744-949F-C5F53FBC53EB}"/>
              </a:ext>
            </a:extLst>
          </p:cNvPr>
          <p:cNvSpPr txBox="1">
            <a:spLocks/>
          </p:cNvSpPr>
          <p:nvPr/>
        </p:nvSpPr>
        <p:spPr>
          <a:xfrm>
            <a:off x="457200" y="934228"/>
            <a:ext cx="8229600" cy="36603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400" dirty="0"/>
              <a:t>In a terminal, go to: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-labs/labs/01-Verify-Installation</a:t>
            </a:r>
            <a:endParaRPr lang="en-US" sz="2400" dirty="0"/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Run: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up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BC7C7F-5475-3A47-89B2-F6BFD1664557}"/>
              </a:ext>
            </a:extLst>
          </p:cNvPr>
          <p:cNvSpPr txBox="1">
            <a:spLocks/>
          </p:cNvSpPr>
          <p:nvPr/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itchFamily="34" charset="0"/>
                <a:hlinkClick r:id="rId2"/>
              </a:rPr>
              <a:t>www.scispike.com</a:t>
            </a:r>
            <a:r>
              <a:rPr lang="en-US">
                <a:latin typeface="Calibri" pitchFamily="34" charset="0"/>
              </a:rPr>
              <a:t>                       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AD4DBCF-6C6D-1546-91DE-5C15FF6BAAFB}"/>
              </a:ext>
            </a:extLst>
          </p:cNvPr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rgbClr val="99999A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194CF-895B-BA44-93DC-CFF281D8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2354"/>
            <a:ext cx="9144000" cy="277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57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C6E8-9A53-3D45-B837-6D131E03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a Topic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383B3-F95A-DA48-B813-43520199B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BE24084-AA28-5940-A275-C2E11FEBAB03}"/>
              </a:ext>
            </a:extLst>
          </p:cNvPr>
          <p:cNvSpPr txBox="1">
            <a:spLocks/>
          </p:cNvSpPr>
          <p:nvPr/>
        </p:nvSpPr>
        <p:spPr>
          <a:xfrm>
            <a:off x="216383" y="882842"/>
            <a:ext cx="8229600" cy="38880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400" dirty="0"/>
              <a:t>Run a second terminal and go to the directory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-labs/labs/01-Verify-Installation</a:t>
            </a:r>
            <a:endParaRPr lang="en-US" sz="2400" dirty="0"/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In this directory run: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exec 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/opt/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kafka-topics.sh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--create </a:t>
            </a:r>
            <a:b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--zookeeper zookeeper:2181 </a:t>
            </a:r>
            <a:b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--replication-factor 1 </a:t>
            </a:r>
            <a:b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--partitions 1 </a:t>
            </a:r>
            <a:b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--topic 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helloworld</a:t>
            </a:r>
            <a:endParaRPr lang="en-US" sz="24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ACE5024-86C1-3D47-80B8-A4025DA9D8FD}"/>
              </a:ext>
            </a:extLst>
          </p:cNvPr>
          <p:cNvSpPr txBox="1">
            <a:spLocks/>
          </p:cNvSpPr>
          <p:nvPr/>
        </p:nvSpPr>
        <p:spPr>
          <a:xfrm>
            <a:off x="2883383" y="4943557"/>
            <a:ext cx="28956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itchFamily="34" charset="0"/>
                <a:hlinkClick r:id="rId2"/>
              </a:rPr>
              <a:t>www.scispike.com</a:t>
            </a:r>
            <a:r>
              <a:rPr lang="en-US">
                <a:latin typeface="Calibri" pitchFamily="34" charset="0"/>
              </a:rPr>
              <a:t>                       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2943483-07B1-4147-BF8C-F8B46BBA9E4B}"/>
              </a:ext>
            </a:extLst>
          </p:cNvPr>
          <p:cNvSpPr txBox="1">
            <a:spLocks/>
          </p:cNvSpPr>
          <p:nvPr/>
        </p:nvSpPr>
        <p:spPr>
          <a:xfrm>
            <a:off x="6312383" y="49435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rgbClr val="99999A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B89E5-4457-7C43-AF7C-AF5BA64B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937130"/>
            <a:ext cx="6713621" cy="13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24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9ABF-FAD7-FF46-A4A2-CA0EB0BB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Run the Kafka Producer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03272-EAE2-3242-9876-7146616B7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3E84455-4B34-6346-8492-E82DAFE9C605}"/>
              </a:ext>
            </a:extLst>
          </p:cNvPr>
          <p:cNvSpPr txBox="1">
            <a:spLocks/>
          </p:cNvSpPr>
          <p:nvPr/>
        </p:nvSpPr>
        <p:spPr>
          <a:xfrm>
            <a:off x="457200" y="934228"/>
            <a:ext cx="8229600" cy="36603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arenR"/>
            </a:pPr>
            <a:r>
              <a:rPr lang="en-US" sz="2400"/>
              <a:t>In the same terminal as you created the topic, in the directory:</a:t>
            </a:r>
            <a:br>
              <a:rPr lang="en-US" sz="2400"/>
            </a:br>
            <a:r>
              <a:rPr lang="en-US" sz="2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kafka-labs/labs/01-Verify-Installation</a:t>
            </a:r>
            <a:endParaRPr lang="en-US" sz="2400"/>
          </a:p>
          <a:p>
            <a:pPr marL="457200" indent="-457200">
              <a:buFont typeface="+mj-lt"/>
              <a:buAutoNum type="alphaLcParenR"/>
            </a:pPr>
            <a:r>
              <a:rPr lang="en-US" sz="2400"/>
              <a:t>In this directory run:</a:t>
            </a:r>
            <a:br>
              <a:rPr lang="en-US" sz="2400"/>
            </a:br>
            <a:r>
              <a:rPr lang="en-US" sz="2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exec kafka </a:t>
            </a:r>
            <a:br>
              <a:rPr lang="en-US" sz="2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/opt/kafka/bin/kafka-console-producer.sh --broker-list kafka:9092 </a:t>
            </a:r>
            <a:br>
              <a:rPr lang="en-US" sz="2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2400" b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--topic helloworld </a:t>
            </a:r>
            <a:endParaRPr lang="en-US" sz="24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5B85C-3E64-9749-B375-8A9436B3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4391753"/>
            <a:ext cx="8483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04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D79D-B1E4-6143-865B-F05BB2ED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927EB-7BA0-1C4C-9D87-774A2DD7F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588F1-A7F5-F747-BBC9-0F61575307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53453-5A51-394D-A8B8-C4EDAAAD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76"/>
            <a:ext cx="929691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27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Introduction to Kafka</a:t>
            </a:r>
          </a:p>
          <a:p>
            <a:r>
              <a:rPr lang="en-US" dirty="0"/>
              <a:t>Kafka core concepts</a:t>
            </a:r>
          </a:p>
          <a:p>
            <a:r>
              <a:rPr lang="en-US" dirty="0"/>
              <a:t>Producing data to Kafka using the Producer API</a:t>
            </a:r>
          </a:p>
          <a:p>
            <a:r>
              <a:rPr lang="en-US" dirty="0"/>
              <a:t>Consuming data from Kafka using the Consumer API</a:t>
            </a:r>
          </a:p>
          <a:p>
            <a:r>
              <a:rPr lang="en-US" dirty="0"/>
              <a:t>Kafka Streaming</a:t>
            </a:r>
          </a:p>
          <a:p>
            <a:r>
              <a:rPr lang="en-US" dirty="0"/>
              <a:t>Kafka Administration and Integration</a:t>
            </a:r>
          </a:p>
          <a:p>
            <a:r>
              <a:rPr lang="en-US" dirty="0"/>
              <a:t>Exactly Once Message Delivery</a:t>
            </a:r>
          </a:p>
        </p:txBody>
      </p:sp>
    </p:spTree>
    <p:extLst>
      <p:ext uri="{BB962C8B-B14F-4D97-AF65-F5344CB8AC3E}">
        <p14:creationId xmlns:p14="http://schemas.microsoft.com/office/powerpoint/2010/main" val="163529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Kafka?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i="1" dirty="0"/>
              <a:t>"Kafka is a distributed, partitioned, replicated commit log service"</a:t>
            </a:r>
          </a:p>
          <a:p>
            <a:endParaRPr lang="en-US" dirty="0"/>
          </a:p>
          <a:p>
            <a:r>
              <a:rPr lang="en-US" dirty="0"/>
              <a:t>Publish-subscribe messaging system</a:t>
            </a:r>
          </a:p>
          <a:p>
            <a:r>
              <a:rPr lang="en-US" dirty="0"/>
              <a:t>Fault tolerant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Durable</a:t>
            </a:r>
          </a:p>
          <a:p>
            <a:r>
              <a:rPr lang="en-US" dirty="0"/>
              <a:t>Apache project</a:t>
            </a:r>
          </a:p>
          <a:p>
            <a:r>
              <a:rPr lang="en-US" dirty="0"/>
              <a:t>Originally developed by LinkedIn</a:t>
            </a:r>
          </a:p>
        </p:txBody>
      </p:sp>
      <p:pic>
        <p:nvPicPr>
          <p:cNvPr id="5" name="Picture 4" descr="kafka-logo-t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981200"/>
            <a:ext cx="3009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05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Users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Cisco Systems</a:t>
            </a:r>
          </a:p>
          <a:p>
            <a:r>
              <a:rPr lang="en-US" dirty="0"/>
              <a:t>Netflix</a:t>
            </a:r>
          </a:p>
          <a:p>
            <a:r>
              <a:rPr lang="en-US" dirty="0"/>
              <a:t>PayPal</a:t>
            </a:r>
          </a:p>
          <a:p>
            <a:r>
              <a:rPr lang="en-US" dirty="0" err="1"/>
              <a:t>Spotify</a:t>
            </a:r>
            <a:endParaRPr lang="en-US" dirty="0"/>
          </a:p>
          <a:p>
            <a:r>
              <a:rPr lang="en-US" dirty="0" err="1"/>
              <a:t>Uber</a:t>
            </a:r>
            <a:endParaRPr lang="en-US" dirty="0"/>
          </a:p>
          <a:p>
            <a:r>
              <a:rPr lang="en-US" dirty="0" err="1"/>
              <a:t>HubSpot</a:t>
            </a:r>
            <a:endParaRPr lang="en-US" dirty="0"/>
          </a:p>
          <a:p>
            <a:r>
              <a:rPr lang="en-US" dirty="0" err="1"/>
              <a:t>Betfair</a:t>
            </a:r>
            <a:endParaRPr lang="en-US" dirty="0"/>
          </a:p>
          <a:p>
            <a:r>
              <a:rPr lang="en-US" dirty="0" err="1"/>
              <a:t>Shopify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 and </a:t>
            </a:r>
            <a:r>
              <a:rPr lang="en-US"/>
              <a:t>Kafka's Origins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created to solve a data pipeline problem at LinkedIn</a:t>
            </a:r>
          </a:p>
          <a:p>
            <a:r>
              <a:rPr lang="en-US" dirty="0"/>
              <a:t>Legacy systems involved custom collectors for gathering system and application metrics based on polling</a:t>
            </a:r>
          </a:p>
          <a:p>
            <a:r>
              <a:rPr lang="en-US" dirty="0"/>
              <a:t>In parallel, a separate system was created for collecting user activity tracking information</a:t>
            </a:r>
          </a:p>
          <a:p>
            <a:r>
              <a:rPr lang="en-US" i="1" dirty="0"/>
              <a:t>System monitoring </a:t>
            </a:r>
            <a:r>
              <a:rPr lang="en-US" dirty="0"/>
              <a:t>and </a:t>
            </a:r>
            <a:r>
              <a:rPr lang="en-US" i="1" dirty="0"/>
              <a:t>user activity tracking </a:t>
            </a:r>
            <a:r>
              <a:rPr lang="en-US" dirty="0"/>
              <a:t>systems could not use the same back-end service but the data collected by both shared many traits</a:t>
            </a:r>
          </a:p>
          <a:p>
            <a:endParaRPr lang="en-US" i="1" dirty="0"/>
          </a:p>
          <a:p>
            <a:r>
              <a:rPr lang="en-US" dirty="0"/>
              <a:t>Correlation of data between the two systems was </a:t>
            </a:r>
            <a:r>
              <a:rPr lang="en-US" b="1" dirty="0"/>
              <a:t>highly desirable!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4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 at LinkedIn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Decouple the producers and consumers by using a push-pull model</a:t>
            </a:r>
          </a:p>
          <a:p>
            <a:endParaRPr lang="en-US" dirty="0"/>
          </a:p>
          <a:p>
            <a:r>
              <a:rPr lang="en-US" dirty="0"/>
              <a:t>Provide persistence for messages to allow multiple consumers</a:t>
            </a:r>
          </a:p>
          <a:p>
            <a:endParaRPr lang="en-US" dirty="0"/>
          </a:p>
          <a:p>
            <a:r>
              <a:rPr lang="en-US" dirty="0"/>
              <a:t>Optimize for high throughput of messages</a:t>
            </a:r>
          </a:p>
          <a:p>
            <a:endParaRPr lang="en-US" dirty="0"/>
          </a:p>
          <a:p>
            <a:r>
              <a:rPr lang="en-US" dirty="0"/>
              <a:t>Allow for horizontal scaling as the data streams grow</a:t>
            </a:r>
          </a:p>
        </p:txBody>
      </p:sp>
    </p:spTree>
    <p:extLst>
      <p:ext uri="{BB962C8B-B14F-4D97-AF65-F5344CB8AC3E}">
        <p14:creationId xmlns:p14="http://schemas.microsoft.com/office/powerpoint/2010/main" val="425761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is Born!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Publish/subscribe system with an interface of a typical messaging system but a storage layer like a log aggregation system</a:t>
            </a:r>
          </a:p>
          <a:p>
            <a:endParaRPr lang="en-US" dirty="0"/>
          </a:p>
          <a:p>
            <a:r>
              <a:rPr lang="en-US" dirty="0"/>
              <a:t>As of August 2015, LinkedIn produces over one trillion messages and a petabyte of data consumed daily!</a:t>
            </a:r>
          </a:p>
          <a:p>
            <a:endParaRPr lang="en-US" dirty="0"/>
          </a:p>
          <a:p>
            <a:r>
              <a:rPr lang="en-US" dirty="0"/>
              <a:t>Kafka was released as open source in late 2010 and became an Apache project in 2011</a:t>
            </a:r>
          </a:p>
        </p:txBody>
      </p:sp>
    </p:spTree>
    <p:extLst>
      <p:ext uri="{BB962C8B-B14F-4D97-AF65-F5344CB8AC3E}">
        <p14:creationId xmlns:p14="http://schemas.microsoft.com/office/powerpoint/2010/main" val="2051646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3087"/>
      </a:dk2>
      <a:lt2>
        <a:srgbClr val="EEECE1"/>
      </a:lt2>
      <a:accent1>
        <a:srgbClr val="003087"/>
      </a:accent1>
      <a:accent2>
        <a:srgbClr val="009CDE"/>
      </a:accent2>
      <a:accent3>
        <a:srgbClr val="99999A"/>
      </a:accent3>
      <a:accent4>
        <a:srgbClr val="77E0C1"/>
      </a:accent4>
      <a:accent5>
        <a:srgbClr val="B0008E"/>
      </a:accent5>
      <a:accent6>
        <a:srgbClr val="FF8F1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A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>
          <a:lnSpc>
            <a:spcPct val="130000"/>
          </a:lnSpc>
          <a:spcBef>
            <a:spcPct val="20000"/>
          </a:spcBef>
          <a:buClr>
            <a:srgbClr val="009CDE"/>
          </a:buClr>
          <a:buSzPct val="100000"/>
          <a:buBlip>
            <a:blip xmlns:r="http://schemas.openxmlformats.org/officeDocument/2006/relationships" r:embed="rId1"/>
          </a:buBlip>
          <a:defRPr sz="1200" dirty="0" err="1">
            <a:solidFill>
              <a:srgbClr val="7F7F7F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25852</TotalTime>
  <Words>1692</Words>
  <Application>Microsoft Macintosh PowerPoint</Application>
  <PresentationFormat>On-screen Show (4:3)</PresentationFormat>
  <Paragraphs>339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Futura Std Book</vt:lpstr>
      <vt:lpstr>Helvetica</vt:lpstr>
      <vt:lpstr>Menlo-Regular</vt:lpstr>
      <vt:lpstr>Wingdings</vt:lpstr>
      <vt:lpstr>Office Theme</vt:lpstr>
      <vt:lpstr>PowerPoint Presentation</vt:lpstr>
      <vt:lpstr>Who Am I?</vt:lpstr>
      <vt:lpstr>Welcome!</vt:lpstr>
      <vt:lpstr>Outline</vt:lpstr>
      <vt:lpstr>What is Kafka?</vt:lpstr>
      <vt:lpstr>Notable Users</vt:lpstr>
      <vt:lpstr>LinkedIn and Kafka's Origins</vt:lpstr>
      <vt:lpstr>Design Goals at LinkedIn</vt:lpstr>
      <vt:lpstr>Kafka is Born!</vt:lpstr>
      <vt:lpstr>The Name</vt:lpstr>
      <vt:lpstr>Kafka API's</vt:lpstr>
      <vt:lpstr>Use Cases</vt:lpstr>
      <vt:lpstr>Website Activity Tracking</vt:lpstr>
      <vt:lpstr>Messaging</vt:lpstr>
      <vt:lpstr>Publish-Subscribe Pattern</vt:lpstr>
      <vt:lpstr>Publish-Subscribe Illustrated</vt:lpstr>
      <vt:lpstr>Log Aggregation</vt:lpstr>
      <vt:lpstr>Why Kafka?</vt:lpstr>
      <vt:lpstr>Why Kafka?</vt:lpstr>
      <vt:lpstr>What Kafka Does NOT Do</vt:lpstr>
      <vt:lpstr>Kafka in the Big Data World</vt:lpstr>
      <vt:lpstr>How Big is Big?</vt:lpstr>
      <vt:lpstr>Kafka Main Concepts: Topics</vt:lpstr>
      <vt:lpstr>Kafka Main Concepts: Message</vt:lpstr>
      <vt:lpstr>Kafka Key Concepts: Partitions</vt:lpstr>
      <vt:lpstr>Kafka Key Concepts: Partitions vs. Topics</vt:lpstr>
      <vt:lpstr>Kafka Main Concepts: Broker</vt:lpstr>
      <vt:lpstr>Kafka Main Concepts: Clusters</vt:lpstr>
      <vt:lpstr>Kafka Main Concepts: Partitions and Clusters</vt:lpstr>
      <vt:lpstr>Summary</vt:lpstr>
      <vt:lpstr>Start of Exercise</vt:lpstr>
      <vt:lpstr>Check installation of Docker</vt:lpstr>
      <vt:lpstr>docker-compose.yml</vt:lpstr>
      <vt:lpstr>Essential Kafka CLI Commands (used in exercise)</vt:lpstr>
      <vt:lpstr>Lab</vt:lpstr>
      <vt:lpstr>Step 1: Start Kafka and ZooKeeper</vt:lpstr>
      <vt:lpstr>Step 2: Create a Topic</vt:lpstr>
      <vt:lpstr>Step 3: Run the Kafka Producer</vt:lpstr>
      <vt:lpstr>PowerPoint Presentation</vt:lpstr>
    </vt:vector>
  </TitlesOfParts>
  <Company>fuseproject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Allie Packard</dc:creator>
  <cp:lastModifiedBy>Graff, Petter(AWF)</cp:lastModifiedBy>
  <cp:revision>891</cp:revision>
  <cp:lastPrinted>2014-04-15T20:58:29Z</cp:lastPrinted>
  <dcterms:created xsi:type="dcterms:W3CDTF">2014-03-31T20:09:59Z</dcterms:created>
  <dcterms:modified xsi:type="dcterms:W3CDTF">2018-06-22T16:15:57Z</dcterms:modified>
</cp:coreProperties>
</file>